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2" r:id="rId5"/>
    <p:sldId id="261" r:id="rId6"/>
    <p:sldId id="258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669402-6DCC-4640-BCC7-5957CA9811C9}">
          <p14:sldIdLst>
            <p14:sldId id="256"/>
            <p14:sldId id="257"/>
            <p14:sldId id="259"/>
            <p14:sldId id="262"/>
            <p14:sldId id="261"/>
            <p14:sldId id="258"/>
            <p14:sldId id="263"/>
            <p14:sldId id="264"/>
            <p14:sldId id="265"/>
            <p14:sldId id="267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79458-3E9B-40B4-BCF9-C8798F4BCB34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A8D3E8-7DD6-48C6-ABE6-3D29BF93498A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Stan and Davis Bacchus inherited Bacchus Winery from their father, George.</a:t>
          </a:r>
        </a:p>
      </dgm:t>
    </dgm:pt>
    <dgm:pt modelId="{589AD98D-94BD-4F25-B18D-4175CE33B2E8}" type="parTrans" cxnId="{1E7D2F2B-E7B6-4781-B365-4707E66A13FE}">
      <dgm:prSet/>
      <dgm:spPr/>
      <dgm:t>
        <a:bodyPr/>
        <a:lstStyle/>
        <a:p>
          <a:endParaRPr lang="en-US"/>
        </a:p>
      </dgm:t>
    </dgm:pt>
    <dgm:pt modelId="{3B689A05-86E6-4FBB-8FA3-722FFB6913C8}" type="sibTrans" cxnId="{1E7D2F2B-E7B6-4781-B365-4707E66A13FE}">
      <dgm:prSet/>
      <dgm:spPr/>
      <dgm:t>
        <a:bodyPr/>
        <a:lstStyle/>
        <a:p>
          <a:endParaRPr lang="en-US" dirty="0"/>
        </a:p>
      </dgm:t>
    </dgm:pt>
    <dgm:pt modelId="{4504823C-F892-46FF-8190-9864AD9920FD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They aim to modernize business processes.</a:t>
          </a:r>
        </a:p>
      </dgm:t>
    </dgm:pt>
    <dgm:pt modelId="{655863F2-8FD8-47D4-9DF2-86AFE29276A6}" type="parTrans" cxnId="{9D126F3C-8917-4E0F-9B07-ED3345D4FF07}">
      <dgm:prSet/>
      <dgm:spPr/>
      <dgm:t>
        <a:bodyPr/>
        <a:lstStyle/>
        <a:p>
          <a:endParaRPr lang="en-US"/>
        </a:p>
      </dgm:t>
    </dgm:pt>
    <dgm:pt modelId="{6B3471E0-F466-4CCF-B568-FF1436446113}" type="sibTrans" cxnId="{9D126F3C-8917-4E0F-9B07-ED3345D4FF07}">
      <dgm:prSet/>
      <dgm:spPr/>
      <dgm:t>
        <a:bodyPr/>
        <a:lstStyle/>
        <a:p>
          <a:endParaRPr lang="en-US"/>
        </a:p>
      </dgm:t>
    </dgm:pt>
    <dgm:pt modelId="{6A2C3081-694B-443E-AC21-73E93106FEEC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The processes include supply tracking, wine distribution, sales performance, and employee time tracking.</a:t>
          </a:r>
        </a:p>
      </dgm:t>
    </dgm:pt>
    <dgm:pt modelId="{26B8C7FF-FECB-42A1-A548-95646F7A49A8}" type="parTrans" cxnId="{50B10836-A9C6-4E13-BE9D-5A4E2E290E5A}">
      <dgm:prSet/>
      <dgm:spPr/>
      <dgm:t>
        <a:bodyPr/>
        <a:lstStyle/>
        <a:p>
          <a:endParaRPr lang="en-US"/>
        </a:p>
      </dgm:t>
    </dgm:pt>
    <dgm:pt modelId="{D4935023-3342-47AE-9859-46D9E6D5A92D}" type="sibTrans" cxnId="{50B10836-A9C6-4E13-BE9D-5A4E2E290E5A}">
      <dgm:prSet/>
      <dgm:spPr/>
      <dgm:t>
        <a:bodyPr/>
        <a:lstStyle/>
        <a:p>
          <a:endParaRPr lang="en-US"/>
        </a:p>
      </dgm:t>
    </dgm:pt>
    <dgm:pt modelId="{FA303DE4-CA81-42A8-8C13-55E6C6C5165F}" type="pres">
      <dgm:prSet presAssocID="{A9379458-3E9B-40B4-BCF9-C8798F4BCB34}" presName="outerComposite" presStyleCnt="0">
        <dgm:presLayoutVars>
          <dgm:chMax val="5"/>
          <dgm:dir/>
          <dgm:resizeHandles val="exact"/>
        </dgm:presLayoutVars>
      </dgm:prSet>
      <dgm:spPr/>
    </dgm:pt>
    <dgm:pt modelId="{B795489E-BFF9-4355-9037-28148614E57B}" type="pres">
      <dgm:prSet presAssocID="{A9379458-3E9B-40B4-BCF9-C8798F4BCB34}" presName="dummyMaxCanvas" presStyleCnt="0">
        <dgm:presLayoutVars/>
      </dgm:prSet>
      <dgm:spPr/>
    </dgm:pt>
    <dgm:pt modelId="{080B2066-4122-466F-A759-7AA22CD23E18}" type="pres">
      <dgm:prSet presAssocID="{A9379458-3E9B-40B4-BCF9-C8798F4BCB34}" presName="ThreeNodes_1" presStyleLbl="node1" presStyleIdx="0" presStyleCnt="3">
        <dgm:presLayoutVars>
          <dgm:bulletEnabled val="1"/>
        </dgm:presLayoutVars>
      </dgm:prSet>
      <dgm:spPr/>
    </dgm:pt>
    <dgm:pt modelId="{344E0623-0F94-4D57-ADAA-27F2C8E9E8A8}" type="pres">
      <dgm:prSet presAssocID="{A9379458-3E9B-40B4-BCF9-C8798F4BCB34}" presName="ThreeNodes_2" presStyleLbl="node1" presStyleIdx="1" presStyleCnt="3">
        <dgm:presLayoutVars>
          <dgm:bulletEnabled val="1"/>
        </dgm:presLayoutVars>
      </dgm:prSet>
      <dgm:spPr/>
    </dgm:pt>
    <dgm:pt modelId="{C1A5BD5E-A4D6-4D32-A36A-77E03A55B158}" type="pres">
      <dgm:prSet presAssocID="{A9379458-3E9B-40B4-BCF9-C8798F4BCB34}" presName="ThreeNodes_3" presStyleLbl="node1" presStyleIdx="2" presStyleCnt="3">
        <dgm:presLayoutVars>
          <dgm:bulletEnabled val="1"/>
        </dgm:presLayoutVars>
      </dgm:prSet>
      <dgm:spPr/>
    </dgm:pt>
    <dgm:pt modelId="{6792F7FD-A3D8-4637-9E3B-19A4D2649E84}" type="pres">
      <dgm:prSet presAssocID="{A9379458-3E9B-40B4-BCF9-C8798F4BCB34}" presName="ThreeConn_1-2" presStyleLbl="fgAccFollowNode1" presStyleIdx="0" presStyleCnt="2">
        <dgm:presLayoutVars>
          <dgm:bulletEnabled val="1"/>
        </dgm:presLayoutVars>
      </dgm:prSet>
      <dgm:spPr/>
    </dgm:pt>
    <dgm:pt modelId="{FD46CBDF-DD21-47FB-9595-1539547423A3}" type="pres">
      <dgm:prSet presAssocID="{A9379458-3E9B-40B4-BCF9-C8798F4BCB34}" presName="ThreeConn_2-3" presStyleLbl="fgAccFollowNode1" presStyleIdx="1" presStyleCnt="2">
        <dgm:presLayoutVars>
          <dgm:bulletEnabled val="1"/>
        </dgm:presLayoutVars>
      </dgm:prSet>
      <dgm:spPr/>
    </dgm:pt>
    <dgm:pt modelId="{032B90B4-1353-4C47-BD41-91A57A99CFEB}" type="pres">
      <dgm:prSet presAssocID="{A9379458-3E9B-40B4-BCF9-C8798F4BCB34}" presName="ThreeNodes_1_text" presStyleLbl="node1" presStyleIdx="2" presStyleCnt="3">
        <dgm:presLayoutVars>
          <dgm:bulletEnabled val="1"/>
        </dgm:presLayoutVars>
      </dgm:prSet>
      <dgm:spPr/>
    </dgm:pt>
    <dgm:pt modelId="{B74F0448-762C-4B7D-AAFC-65D8676D6C2A}" type="pres">
      <dgm:prSet presAssocID="{A9379458-3E9B-40B4-BCF9-C8798F4BCB34}" presName="ThreeNodes_2_text" presStyleLbl="node1" presStyleIdx="2" presStyleCnt="3">
        <dgm:presLayoutVars>
          <dgm:bulletEnabled val="1"/>
        </dgm:presLayoutVars>
      </dgm:prSet>
      <dgm:spPr/>
    </dgm:pt>
    <dgm:pt modelId="{6ECCCCA2-C04A-4748-82F8-20D5E0BBA357}" type="pres">
      <dgm:prSet presAssocID="{A9379458-3E9B-40B4-BCF9-C8798F4BCB3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51C650C-D933-4D15-B55B-DB13FEC01B0A}" type="presOf" srcId="{6A2C3081-694B-443E-AC21-73E93106FEEC}" destId="{C1A5BD5E-A4D6-4D32-A36A-77E03A55B158}" srcOrd="0" destOrd="0" presId="urn:microsoft.com/office/officeart/2005/8/layout/vProcess5"/>
    <dgm:cxn modelId="{66AB6821-2F68-4789-8CB0-26B064E2DAD5}" type="presOf" srcId="{74A8D3E8-7DD6-48C6-ABE6-3D29BF93498A}" destId="{080B2066-4122-466F-A759-7AA22CD23E18}" srcOrd="0" destOrd="0" presId="urn:microsoft.com/office/officeart/2005/8/layout/vProcess5"/>
    <dgm:cxn modelId="{1E7D2F2B-E7B6-4781-B365-4707E66A13FE}" srcId="{A9379458-3E9B-40B4-BCF9-C8798F4BCB34}" destId="{74A8D3E8-7DD6-48C6-ABE6-3D29BF93498A}" srcOrd="0" destOrd="0" parTransId="{589AD98D-94BD-4F25-B18D-4175CE33B2E8}" sibTransId="{3B689A05-86E6-4FBB-8FA3-722FFB6913C8}"/>
    <dgm:cxn modelId="{50B10836-A9C6-4E13-BE9D-5A4E2E290E5A}" srcId="{A9379458-3E9B-40B4-BCF9-C8798F4BCB34}" destId="{6A2C3081-694B-443E-AC21-73E93106FEEC}" srcOrd="2" destOrd="0" parTransId="{26B8C7FF-FECB-42A1-A548-95646F7A49A8}" sibTransId="{D4935023-3342-47AE-9859-46D9E6D5A92D}"/>
    <dgm:cxn modelId="{9D126F3C-8917-4E0F-9B07-ED3345D4FF07}" srcId="{A9379458-3E9B-40B4-BCF9-C8798F4BCB34}" destId="{4504823C-F892-46FF-8190-9864AD9920FD}" srcOrd="1" destOrd="0" parTransId="{655863F2-8FD8-47D4-9DF2-86AFE29276A6}" sibTransId="{6B3471E0-F466-4CCF-B568-FF1436446113}"/>
    <dgm:cxn modelId="{DEC3963E-E465-40EF-AD91-E552EC431445}" type="presOf" srcId="{74A8D3E8-7DD6-48C6-ABE6-3D29BF93498A}" destId="{032B90B4-1353-4C47-BD41-91A57A99CFEB}" srcOrd="1" destOrd="0" presId="urn:microsoft.com/office/officeart/2005/8/layout/vProcess5"/>
    <dgm:cxn modelId="{7870BB7E-EFE2-4858-B979-7C7164F0D3C7}" type="presOf" srcId="{6A2C3081-694B-443E-AC21-73E93106FEEC}" destId="{6ECCCCA2-C04A-4748-82F8-20D5E0BBA357}" srcOrd="1" destOrd="0" presId="urn:microsoft.com/office/officeart/2005/8/layout/vProcess5"/>
    <dgm:cxn modelId="{47747788-4BF7-46B0-9157-C0C38437C8E9}" type="presOf" srcId="{A9379458-3E9B-40B4-BCF9-C8798F4BCB34}" destId="{FA303DE4-CA81-42A8-8C13-55E6C6C5165F}" srcOrd="0" destOrd="0" presId="urn:microsoft.com/office/officeart/2005/8/layout/vProcess5"/>
    <dgm:cxn modelId="{49963AC3-603A-40CD-B238-E6DB5D65F6B0}" type="presOf" srcId="{4504823C-F892-46FF-8190-9864AD9920FD}" destId="{B74F0448-762C-4B7D-AAFC-65D8676D6C2A}" srcOrd="1" destOrd="0" presId="urn:microsoft.com/office/officeart/2005/8/layout/vProcess5"/>
    <dgm:cxn modelId="{FFF007EC-EA21-42DA-A229-96ED26C675D5}" type="presOf" srcId="{6B3471E0-F466-4CCF-B568-FF1436446113}" destId="{FD46CBDF-DD21-47FB-9595-1539547423A3}" srcOrd="0" destOrd="0" presId="urn:microsoft.com/office/officeart/2005/8/layout/vProcess5"/>
    <dgm:cxn modelId="{23CDA4EF-CB34-4A18-8E5F-79752CD0DB1A}" type="presOf" srcId="{4504823C-F892-46FF-8190-9864AD9920FD}" destId="{344E0623-0F94-4D57-ADAA-27F2C8E9E8A8}" srcOrd="0" destOrd="0" presId="urn:microsoft.com/office/officeart/2005/8/layout/vProcess5"/>
    <dgm:cxn modelId="{589769FF-3071-4F09-B81D-A3558A90853F}" type="presOf" srcId="{3B689A05-86E6-4FBB-8FA3-722FFB6913C8}" destId="{6792F7FD-A3D8-4637-9E3B-19A4D2649E84}" srcOrd="0" destOrd="0" presId="urn:microsoft.com/office/officeart/2005/8/layout/vProcess5"/>
    <dgm:cxn modelId="{ADA2E715-4A1E-4252-B0F1-D857D53892C5}" type="presParOf" srcId="{FA303DE4-CA81-42A8-8C13-55E6C6C5165F}" destId="{B795489E-BFF9-4355-9037-28148614E57B}" srcOrd="0" destOrd="0" presId="urn:microsoft.com/office/officeart/2005/8/layout/vProcess5"/>
    <dgm:cxn modelId="{3A854271-BC0E-4704-BB8B-959064371193}" type="presParOf" srcId="{FA303DE4-CA81-42A8-8C13-55E6C6C5165F}" destId="{080B2066-4122-466F-A759-7AA22CD23E18}" srcOrd="1" destOrd="0" presId="urn:microsoft.com/office/officeart/2005/8/layout/vProcess5"/>
    <dgm:cxn modelId="{2FF7A31F-B02D-4CD9-9F23-EEA1140D6A5F}" type="presParOf" srcId="{FA303DE4-CA81-42A8-8C13-55E6C6C5165F}" destId="{344E0623-0F94-4D57-ADAA-27F2C8E9E8A8}" srcOrd="2" destOrd="0" presId="urn:microsoft.com/office/officeart/2005/8/layout/vProcess5"/>
    <dgm:cxn modelId="{27C915BA-CDFC-4BAD-AD1A-0ACD2C8F2F12}" type="presParOf" srcId="{FA303DE4-CA81-42A8-8C13-55E6C6C5165F}" destId="{C1A5BD5E-A4D6-4D32-A36A-77E03A55B158}" srcOrd="3" destOrd="0" presId="urn:microsoft.com/office/officeart/2005/8/layout/vProcess5"/>
    <dgm:cxn modelId="{A5E5C1D2-DFDE-4D93-8CE4-88FC4E9CB591}" type="presParOf" srcId="{FA303DE4-CA81-42A8-8C13-55E6C6C5165F}" destId="{6792F7FD-A3D8-4637-9E3B-19A4D2649E84}" srcOrd="4" destOrd="0" presId="urn:microsoft.com/office/officeart/2005/8/layout/vProcess5"/>
    <dgm:cxn modelId="{B06D1590-1CF0-44F6-9EAA-6407F43EB718}" type="presParOf" srcId="{FA303DE4-CA81-42A8-8C13-55E6C6C5165F}" destId="{FD46CBDF-DD21-47FB-9595-1539547423A3}" srcOrd="5" destOrd="0" presId="urn:microsoft.com/office/officeart/2005/8/layout/vProcess5"/>
    <dgm:cxn modelId="{9E552AA3-6B1A-4A65-AE3D-765D1C4658AA}" type="presParOf" srcId="{FA303DE4-CA81-42A8-8C13-55E6C6C5165F}" destId="{032B90B4-1353-4C47-BD41-91A57A99CFEB}" srcOrd="6" destOrd="0" presId="urn:microsoft.com/office/officeart/2005/8/layout/vProcess5"/>
    <dgm:cxn modelId="{579EA05C-ECBF-441A-A8E0-BB753F3E2B30}" type="presParOf" srcId="{FA303DE4-CA81-42A8-8C13-55E6C6C5165F}" destId="{B74F0448-762C-4B7D-AAFC-65D8676D6C2A}" srcOrd="7" destOrd="0" presId="urn:microsoft.com/office/officeart/2005/8/layout/vProcess5"/>
    <dgm:cxn modelId="{634EF435-A3CD-4117-8DFE-E790A9B59E20}" type="presParOf" srcId="{FA303DE4-CA81-42A8-8C13-55E6C6C5165F}" destId="{6ECCCCA2-C04A-4748-82F8-20D5E0BBA35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FF1294-58D5-4AD8-BC2F-34E2DE748B3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45B434F-23FE-4DC2-994B-3E811C37B965}">
      <dgm:prSet/>
      <dgm:spPr/>
      <dgm:t>
        <a:bodyPr/>
        <a:lstStyle/>
        <a:p>
          <a:r>
            <a:rPr lang="en-US" dirty="0"/>
            <a:t>• Supplier Delivery Report – Tracks delivery delays and quantities.</a:t>
          </a:r>
        </a:p>
      </dgm:t>
    </dgm:pt>
    <dgm:pt modelId="{389AB9A2-8AE3-442E-ACDD-E6BDE530C09E}" type="parTrans" cxnId="{CFC12878-43D6-426A-BE2A-1B91EEF877F6}">
      <dgm:prSet/>
      <dgm:spPr/>
      <dgm:t>
        <a:bodyPr/>
        <a:lstStyle/>
        <a:p>
          <a:endParaRPr lang="en-US"/>
        </a:p>
      </dgm:t>
    </dgm:pt>
    <dgm:pt modelId="{808C5F83-24C7-4704-A886-AF266E805CC2}" type="sibTrans" cxnId="{CFC12878-43D6-426A-BE2A-1B91EEF877F6}">
      <dgm:prSet/>
      <dgm:spPr/>
      <dgm:t>
        <a:bodyPr/>
        <a:lstStyle/>
        <a:p>
          <a:endParaRPr lang="en-US"/>
        </a:p>
      </dgm:t>
    </dgm:pt>
    <dgm:pt modelId="{9B15C9CA-E121-45E4-9C3C-B521F6301890}">
      <dgm:prSet/>
      <dgm:spPr/>
      <dgm:t>
        <a:bodyPr/>
        <a:lstStyle/>
        <a:p>
          <a:r>
            <a:rPr lang="en-US" dirty="0"/>
            <a:t>• Wine Sales Report – Summarizes wine product performance.</a:t>
          </a:r>
        </a:p>
      </dgm:t>
    </dgm:pt>
    <dgm:pt modelId="{5D2DE73A-AB41-4146-8E4A-580452040E54}" type="parTrans" cxnId="{22D12E00-FFB4-4902-AC8F-ECFE034A51B3}">
      <dgm:prSet/>
      <dgm:spPr/>
      <dgm:t>
        <a:bodyPr/>
        <a:lstStyle/>
        <a:p>
          <a:endParaRPr lang="en-US"/>
        </a:p>
      </dgm:t>
    </dgm:pt>
    <dgm:pt modelId="{360209BF-9CAC-4BA3-97BF-A118FA64F778}" type="sibTrans" cxnId="{22D12E00-FFB4-4902-AC8F-ECFE034A51B3}">
      <dgm:prSet/>
      <dgm:spPr/>
      <dgm:t>
        <a:bodyPr/>
        <a:lstStyle/>
        <a:p>
          <a:endParaRPr lang="en-US"/>
        </a:p>
      </dgm:t>
    </dgm:pt>
    <dgm:pt modelId="{16309B26-F338-4171-A434-09442072DE75}">
      <dgm:prSet/>
      <dgm:spPr/>
      <dgm:t>
        <a:bodyPr/>
        <a:lstStyle/>
        <a:p>
          <a:r>
            <a:rPr lang="en-US" dirty="0"/>
            <a:t>• Employee Hours Report – Summarizes hours worked per employee.</a:t>
          </a:r>
        </a:p>
      </dgm:t>
    </dgm:pt>
    <dgm:pt modelId="{A5226A67-4668-40A7-A33D-504D675F64AE}" type="parTrans" cxnId="{C87E82D0-3C73-4568-A317-3CED6F4CD5E3}">
      <dgm:prSet/>
      <dgm:spPr/>
      <dgm:t>
        <a:bodyPr/>
        <a:lstStyle/>
        <a:p>
          <a:endParaRPr lang="en-US"/>
        </a:p>
      </dgm:t>
    </dgm:pt>
    <dgm:pt modelId="{878B2B34-69FA-49E4-947E-B35BCDCEED95}" type="sibTrans" cxnId="{C87E82D0-3C73-4568-A317-3CED6F4CD5E3}">
      <dgm:prSet/>
      <dgm:spPr/>
      <dgm:t>
        <a:bodyPr/>
        <a:lstStyle/>
        <a:p>
          <a:endParaRPr lang="en-US"/>
        </a:p>
      </dgm:t>
    </dgm:pt>
    <dgm:pt modelId="{4EC3B480-75EF-4AB1-AC95-AB53C44F72CB}">
      <dgm:prSet/>
      <dgm:spPr/>
      <dgm:t>
        <a:bodyPr/>
        <a:lstStyle/>
        <a:p>
          <a:r>
            <a:rPr lang="en-US" dirty="0"/>
            <a:t>• Distributor Wine Purchases – Identifies which distributor buys what wine and how often.</a:t>
          </a:r>
        </a:p>
      </dgm:t>
    </dgm:pt>
    <dgm:pt modelId="{53C4DC7D-7EF2-4BB0-9BEE-D9206FAA1161}" type="parTrans" cxnId="{96CB8624-B8E5-48CB-98C8-B08C2DBC9191}">
      <dgm:prSet/>
      <dgm:spPr/>
      <dgm:t>
        <a:bodyPr/>
        <a:lstStyle/>
        <a:p>
          <a:endParaRPr lang="en-US"/>
        </a:p>
      </dgm:t>
    </dgm:pt>
    <dgm:pt modelId="{C042C8AC-E2F5-49A4-A641-6ACB5B9048D8}" type="sibTrans" cxnId="{96CB8624-B8E5-48CB-98C8-B08C2DBC9191}">
      <dgm:prSet/>
      <dgm:spPr/>
      <dgm:t>
        <a:bodyPr/>
        <a:lstStyle/>
        <a:p>
          <a:endParaRPr lang="en-US"/>
        </a:p>
      </dgm:t>
    </dgm:pt>
    <dgm:pt modelId="{2C89D7D4-0C58-4FC4-9B0F-612C87003D3D}" type="pres">
      <dgm:prSet presAssocID="{8EFF1294-58D5-4AD8-BC2F-34E2DE748B3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5F375E4-2E4B-4CDC-B49E-5B569751B6FA}" type="pres">
      <dgm:prSet presAssocID="{A45B434F-23FE-4DC2-994B-3E811C37B965}" presName="hierRoot1" presStyleCnt="0"/>
      <dgm:spPr/>
    </dgm:pt>
    <dgm:pt modelId="{5E154C50-DBCE-415A-B279-E6C070A24CCB}" type="pres">
      <dgm:prSet presAssocID="{A45B434F-23FE-4DC2-994B-3E811C37B965}" presName="composite" presStyleCnt="0"/>
      <dgm:spPr/>
    </dgm:pt>
    <dgm:pt modelId="{92087EEB-7B93-41F4-A610-7F35F041C221}" type="pres">
      <dgm:prSet presAssocID="{A45B434F-23FE-4DC2-994B-3E811C37B965}" presName="background" presStyleLbl="node0" presStyleIdx="0" presStyleCnt="4"/>
      <dgm:spPr/>
    </dgm:pt>
    <dgm:pt modelId="{EDC5B040-BC0A-4E32-9CC6-69A417CE03BB}" type="pres">
      <dgm:prSet presAssocID="{A45B434F-23FE-4DC2-994B-3E811C37B965}" presName="text" presStyleLbl="fgAcc0" presStyleIdx="0" presStyleCnt="4" custLinFactX="-15607" custLinFactNeighborX="-100000" custLinFactNeighborY="-991">
        <dgm:presLayoutVars>
          <dgm:chPref val="3"/>
        </dgm:presLayoutVars>
      </dgm:prSet>
      <dgm:spPr/>
    </dgm:pt>
    <dgm:pt modelId="{BDDEAB82-82A6-4419-8B7B-DCCF98F96845}" type="pres">
      <dgm:prSet presAssocID="{A45B434F-23FE-4DC2-994B-3E811C37B965}" presName="hierChild2" presStyleCnt="0"/>
      <dgm:spPr/>
    </dgm:pt>
    <dgm:pt modelId="{47CF3BDD-8FB3-4C48-8D7C-F960EFBB6F5D}" type="pres">
      <dgm:prSet presAssocID="{9B15C9CA-E121-45E4-9C3C-B521F6301890}" presName="hierRoot1" presStyleCnt="0"/>
      <dgm:spPr/>
    </dgm:pt>
    <dgm:pt modelId="{DCBCDC38-219F-46E0-B7E4-571AD3EE12FE}" type="pres">
      <dgm:prSet presAssocID="{9B15C9CA-E121-45E4-9C3C-B521F6301890}" presName="composite" presStyleCnt="0"/>
      <dgm:spPr/>
    </dgm:pt>
    <dgm:pt modelId="{D9534433-137E-4A84-9CB7-A2E8FF06E8E9}" type="pres">
      <dgm:prSet presAssocID="{9B15C9CA-E121-45E4-9C3C-B521F6301890}" presName="background" presStyleLbl="node0" presStyleIdx="1" presStyleCnt="4"/>
      <dgm:spPr/>
    </dgm:pt>
    <dgm:pt modelId="{9E067556-930D-49A3-9328-61769EABFD60}" type="pres">
      <dgm:prSet presAssocID="{9B15C9CA-E121-45E4-9C3C-B521F6301890}" presName="text" presStyleLbl="fgAcc0" presStyleIdx="1" presStyleCnt="4" custLinFactNeighborX="-29820" custLinFactNeighborY="-992">
        <dgm:presLayoutVars>
          <dgm:chPref val="3"/>
        </dgm:presLayoutVars>
      </dgm:prSet>
      <dgm:spPr/>
    </dgm:pt>
    <dgm:pt modelId="{4428315B-B461-4693-8294-1DF943873FE4}" type="pres">
      <dgm:prSet presAssocID="{9B15C9CA-E121-45E4-9C3C-B521F6301890}" presName="hierChild2" presStyleCnt="0"/>
      <dgm:spPr/>
    </dgm:pt>
    <dgm:pt modelId="{0E41D3BA-6D85-47BF-B9A0-552FF7446E07}" type="pres">
      <dgm:prSet presAssocID="{16309B26-F338-4171-A434-09442072DE75}" presName="hierRoot1" presStyleCnt="0"/>
      <dgm:spPr/>
    </dgm:pt>
    <dgm:pt modelId="{21D068EE-EB0E-439D-8711-9808BCDBE402}" type="pres">
      <dgm:prSet presAssocID="{16309B26-F338-4171-A434-09442072DE75}" presName="composite" presStyleCnt="0"/>
      <dgm:spPr/>
    </dgm:pt>
    <dgm:pt modelId="{842A74B6-4E88-49C3-BD8A-A4B1866658E6}" type="pres">
      <dgm:prSet presAssocID="{16309B26-F338-4171-A434-09442072DE75}" presName="background" presStyleLbl="node0" presStyleIdx="2" presStyleCnt="4"/>
      <dgm:spPr/>
    </dgm:pt>
    <dgm:pt modelId="{DD5F1FD0-2D21-4495-B4BD-F00C73E0CDFB}" type="pres">
      <dgm:prSet presAssocID="{16309B26-F338-4171-A434-09442072DE75}" presName="text" presStyleLbl="fgAcc0" presStyleIdx="2" presStyleCnt="4" custLinFactNeighborX="46794" custLinFactNeighborY="-992">
        <dgm:presLayoutVars>
          <dgm:chPref val="3"/>
        </dgm:presLayoutVars>
      </dgm:prSet>
      <dgm:spPr/>
    </dgm:pt>
    <dgm:pt modelId="{869880B0-D8C5-4637-8D57-09BB6FB28D42}" type="pres">
      <dgm:prSet presAssocID="{16309B26-F338-4171-A434-09442072DE75}" presName="hierChild2" presStyleCnt="0"/>
      <dgm:spPr/>
    </dgm:pt>
    <dgm:pt modelId="{29D11194-C926-4370-B301-A636668FBFB3}" type="pres">
      <dgm:prSet presAssocID="{4EC3B480-75EF-4AB1-AC95-AB53C44F72CB}" presName="hierRoot1" presStyleCnt="0"/>
      <dgm:spPr/>
    </dgm:pt>
    <dgm:pt modelId="{6AE6D8B2-1963-4175-A420-D2961BC1F2D1}" type="pres">
      <dgm:prSet presAssocID="{4EC3B480-75EF-4AB1-AC95-AB53C44F72CB}" presName="composite" presStyleCnt="0"/>
      <dgm:spPr/>
    </dgm:pt>
    <dgm:pt modelId="{D0D3371F-0CEA-45A4-A451-2DF21CB441F5}" type="pres">
      <dgm:prSet presAssocID="{4EC3B480-75EF-4AB1-AC95-AB53C44F72CB}" presName="background" presStyleLbl="node0" presStyleIdx="3" presStyleCnt="4"/>
      <dgm:spPr/>
    </dgm:pt>
    <dgm:pt modelId="{4F1B81B5-6E9D-4A51-BF59-BF61173781A4}" type="pres">
      <dgm:prSet presAssocID="{4EC3B480-75EF-4AB1-AC95-AB53C44F72CB}" presName="text" presStyleLbl="fgAcc0" presStyleIdx="3" presStyleCnt="4" custLinFactX="11976" custLinFactNeighborX="100000" custLinFactNeighborY="-188">
        <dgm:presLayoutVars>
          <dgm:chPref val="3"/>
        </dgm:presLayoutVars>
      </dgm:prSet>
      <dgm:spPr/>
    </dgm:pt>
    <dgm:pt modelId="{AAD3F526-C3DD-4C38-98C5-D398E5176E8C}" type="pres">
      <dgm:prSet presAssocID="{4EC3B480-75EF-4AB1-AC95-AB53C44F72CB}" presName="hierChild2" presStyleCnt="0"/>
      <dgm:spPr/>
    </dgm:pt>
  </dgm:ptLst>
  <dgm:cxnLst>
    <dgm:cxn modelId="{22D12E00-FFB4-4902-AC8F-ECFE034A51B3}" srcId="{8EFF1294-58D5-4AD8-BC2F-34E2DE748B3B}" destId="{9B15C9CA-E121-45E4-9C3C-B521F6301890}" srcOrd="1" destOrd="0" parTransId="{5D2DE73A-AB41-4146-8E4A-580452040E54}" sibTransId="{360209BF-9CAC-4BA3-97BF-A118FA64F778}"/>
    <dgm:cxn modelId="{96CB8624-B8E5-48CB-98C8-B08C2DBC9191}" srcId="{8EFF1294-58D5-4AD8-BC2F-34E2DE748B3B}" destId="{4EC3B480-75EF-4AB1-AC95-AB53C44F72CB}" srcOrd="3" destOrd="0" parTransId="{53C4DC7D-7EF2-4BB0-9BEE-D9206FAA1161}" sibTransId="{C042C8AC-E2F5-49A4-A641-6ACB5B9048D8}"/>
    <dgm:cxn modelId="{DCBC795F-375D-4C36-9F4B-2F3AF217AF2A}" type="presOf" srcId="{8EFF1294-58D5-4AD8-BC2F-34E2DE748B3B}" destId="{2C89D7D4-0C58-4FC4-9B0F-612C87003D3D}" srcOrd="0" destOrd="0" presId="urn:microsoft.com/office/officeart/2005/8/layout/hierarchy1"/>
    <dgm:cxn modelId="{1DDF1366-856E-4061-A3F1-55256B53D503}" type="presOf" srcId="{4EC3B480-75EF-4AB1-AC95-AB53C44F72CB}" destId="{4F1B81B5-6E9D-4A51-BF59-BF61173781A4}" srcOrd="0" destOrd="0" presId="urn:microsoft.com/office/officeart/2005/8/layout/hierarchy1"/>
    <dgm:cxn modelId="{89F20F4C-75D3-4A0D-BA79-A138879DFBC4}" type="presOf" srcId="{16309B26-F338-4171-A434-09442072DE75}" destId="{DD5F1FD0-2D21-4495-B4BD-F00C73E0CDFB}" srcOrd="0" destOrd="0" presId="urn:microsoft.com/office/officeart/2005/8/layout/hierarchy1"/>
    <dgm:cxn modelId="{CFC12878-43D6-426A-BE2A-1B91EEF877F6}" srcId="{8EFF1294-58D5-4AD8-BC2F-34E2DE748B3B}" destId="{A45B434F-23FE-4DC2-994B-3E811C37B965}" srcOrd="0" destOrd="0" parTransId="{389AB9A2-8AE3-442E-ACDD-E6BDE530C09E}" sibTransId="{808C5F83-24C7-4704-A886-AF266E805CC2}"/>
    <dgm:cxn modelId="{C87E82D0-3C73-4568-A317-3CED6F4CD5E3}" srcId="{8EFF1294-58D5-4AD8-BC2F-34E2DE748B3B}" destId="{16309B26-F338-4171-A434-09442072DE75}" srcOrd="2" destOrd="0" parTransId="{A5226A67-4668-40A7-A33D-504D675F64AE}" sibTransId="{878B2B34-69FA-49E4-947E-B35BCDCEED95}"/>
    <dgm:cxn modelId="{C9FA1DF1-21DE-4AED-A19D-498691D7D5BF}" type="presOf" srcId="{9B15C9CA-E121-45E4-9C3C-B521F6301890}" destId="{9E067556-930D-49A3-9328-61769EABFD60}" srcOrd="0" destOrd="0" presId="urn:microsoft.com/office/officeart/2005/8/layout/hierarchy1"/>
    <dgm:cxn modelId="{7683BEFD-6C85-4D92-A519-4D165FB7BE8E}" type="presOf" srcId="{A45B434F-23FE-4DC2-994B-3E811C37B965}" destId="{EDC5B040-BC0A-4E32-9CC6-69A417CE03BB}" srcOrd="0" destOrd="0" presId="urn:microsoft.com/office/officeart/2005/8/layout/hierarchy1"/>
    <dgm:cxn modelId="{2C8E2EE2-16CF-4F96-AE8D-0673AF213F29}" type="presParOf" srcId="{2C89D7D4-0C58-4FC4-9B0F-612C87003D3D}" destId="{C5F375E4-2E4B-4CDC-B49E-5B569751B6FA}" srcOrd="0" destOrd="0" presId="urn:microsoft.com/office/officeart/2005/8/layout/hierarchy1"/>
    <dgm:cxn modelId="{F9B52A24-7E99-4A1E-B563-E77CCF4868CD}" type="presParOf" srcId="{C5F375E4-2E4B-4CDC-B49E-5B569751B6FA}" destId="{5E154C50-DBCE-415A-B279-E6C070A24CCB}" srcOrd="0" destOrd="0" presId="urn:microsoft.com/office/officeart/2005/8/layout/hierarchy1"/>
    <dgm:cxn modelId="{C18C0C47-E595-4294-A991-2F84A80AE383}" type="presParOf" srcId="{5E154C50-DBCE-415A-B279-E6C070A24CCB}" destId="{92087EEB-7B93-41F4-A610-7F35F041C221}" srcOrd="0" destOrd="0" presId="urn:microsoft.com/office/officeart/2005/8/layout/hierarchy1"/>
    <dgm:cxn modelId="{C1F4B90D-6F2A-40C9-9A41-583C962BBC6D}" type="presParOf" srcId="{5E154C50-DBCE-415A-B279-E6C070A24CCB}" destId="{EDC5B040-BC0A-4E32-9CC6-69A417CE03BB}" srcOrd="1" destOrd="0" presId="urn:microsoft.com/office/officeart/2005/8/layout/hierarchy1"/>
    <dgm:cxn modelId="{FDA7FED6-F457-4ABB-894C-2212149330F0}" type="presParOf" srcId="{C5F375E4-2E4B-4CDC-B49E-5B569751B6FA}" destId="{BDDEAB82-82A6-4419-8B7B-DCCF98F96845}" srcOrd="1" destOrd="0" presId="urn:microsoft.com/office/officeart/2005/8/layout/hierarchy1"/>
    <dgm:cxn modelId="{EF6476B3-BB11-423A-809A-121F000116B0}" type="presParOf" srcId="{2C89D7D4-0C58-4FC4-9B0F-612C87003D3D}" destId="{47CF3BDD-8FB3-4C48-8D7C-F960EFBB6F5D}" srcOrd="1" destOrd="0" presId="urn:microsoft.com/office/officeart/2005/8/layout/hierarchy1"/>
    <dgm:cxn modelId="{A22EE32C-F870-4CA4-AC5F-F1E40666FB70}" type="presParOf" srcId="{47CF3BDD-8FB3-4C48-8D7C-F960EFBB6F5D}" destId="{DCBCDC38-219F-46E0-B7E4-571AD3EE12FE}" srcOrd="0" destOrd="0" presId="urn:microsoft.com/office/officeart/2005/8/layout/hierarchy1"/>
    <dgm:cxn modelId="{8BBF8AAA-8EEF-42EC-BEC7-A220460D42BA}" type="presParOf" srcId="{DCBCDC38-219F-46E0-B7E4-571AD3EE12FE}" destId="{D9534433-137E-4A84-9CB7-A2E8FF06E8E9}" srcOrd="0" destOrd="0" presId="urn:microsoft.com/office/officeart/2005/8/layout/hierarchy1"/>
    <dgm:cxn modelId="{B59E7C51-2C86-4B97-AB39-B6809620DE50}" type="presParOf" srcId="{DCBCDC38-219F-46E0-B7E4-571AD3EE12FE}" destId="{9E067556-930D-49A3-9328-61769EABFD60}" srcOrd="1" destOrd="0" presId="urn:microsoft.com/office/officeart/2005/8/layout/hierarchy1"/>
    <dgm:cxn modelId="{A7A0B4C0-46EA-466C-9110-78196E6D2D6A}" type="presParOf" srcId="{47CF3BDD-8FB3-4C48-8D7C-F960EFBB6F5D}" destId="{4428315B-B461-4693-8294-1DF943873FE4}" srcOrd="1" destOrd="0" presId="urn:microsoft.com/office/officeart/2005/8/layout/hierarchy1"/>
    <dgm:cxn modelId="{7D52B970-544D-4B6D-A11C-DB303F01F693}" type="presParOf" srcId="{2C89D7D4-0C58-4FC4-9B0F-612C87003D3D}" destId="{0E41D3BA-6D85-47BF-B9A0-552FF7446E07}" srcOrd="2" destOrd="0" presId="urn:microsoft.com/office/officeart/2005/8/layout/hierarchy1"/>
    <dgm:cxn modelId="{A27D7FF3-0E65-46B1-A154-9A33F6456AA7}" type="presParOf" srcId="{0E41D3BA-6D85-47BF-B9A0-552FF7446E07}" destId="{21D068EE-EB0E-439D-8711-9808BCDBE402}" srcOrd="0" destOrd="0" presId="urn:microsoft.com/office/officeart/2005/8/layout/hierarchy1"/>
    <dgm:cxn modelId="{54420545-0F6F-49FA-B437-E16BB36CFDCB}" type="presParOf" srcId="{21D068EE-EB0E-439D-8711-9808BCDBE402}" destId="{842A74B6-4E88-49C3-BD8A-A4B1866658E6}" srcOrd="0" destOrd="0" presId="urn:microsoft.com/office/officeart/2005/8/layout/hierarchy1"/>
    <dgm:cxn modelId="{8C4D16FC-8534-4345-83F2-E8230B188B2D}" type="presParOf" srcId="{21D068EE-EB0E-439D-8711-9808BCDBE402}" destId="{DD5F1FD0-2D21-4495-B4BD-F00C73E0CDFB}" srcOrd="1" destOrd="0" presId="urn:microsoft.com/office/officeart/2005/8/layout/hierarchy1"/>
    <dgm:cxn modelId="{5B0E0587-A169-4714-AAD4-4511FE60B594}" type="presParOf" srcId="{0E41D3BA-6D85-47BF-B9A0-552FF7446E07}" destId="{869880B0-D8C5-4637-8D57-09BB6FB28D42}" srcOrd="1" destOrd="0" presId="urn:microsoft.com/office/officeart/2005/8/layout/hierarchy1"/>
    <dgm:cxn modelId="{B97BDF82-EDF5-4301-9552-C81FE484377D}" type="presParOf" srcId="{2C89D7D4-0C58-4FC4-9B0F-612C87003D3D}" destId="{29D11194-C926-4370-B301-A636668FBFB3}" srcOrd="3" destOrd="0" presId="urn:microsoft.com/office/officeart/2005/8/layout/hierarchy1"/>
    <dgm:cxn modelId="{5477C350-D0D5-46DA-9685-EBE6A362E5D9}" type="presParOf" srcId="{29D11194-C926-4370-B301-A636668FBFB3}" destId="{6AE6D8B2-1963-4175-A420-D2961BC1F2D1}" srcOrd="0" destOrd="0" presId="urn:microsoft.com/office/officeart/2005/8/layout/hierarchy1"/>
    <dgm:cxn modelId="{71AB2AB9-0978-4DD3-ADB3-56564EBC5738}" type="presParOf" srcId="{6AE6D8B2-1963-4175-A420-D2961BC1F2D1}" destId="{D0D3371F-0CEA-45A4-A451-2DF21CB441F5}" srcOrd="0" destOrd="0" presId="urn:microsoft.com/office/officeart/2005/8/layout/hierarchy1"/>
    <dgm:cxn modelId="{09454F83-696E-4849-B3DB-96E9675372E7}" type="presParOf" srcId="{6AE6D8B2-1963-4175-A420-D2961BC1F2D1}" destId="{4F1B81B5-6E9D-4A51-BF59-BF61173781A4}" srcOrd="1" destOrd="0" presId="urn:microsoft.com/office/officeart/2005/8/layout/hierarchy1"/>
    <dgm:cxn modelId="{920F6326-2917-4112-9FA4-6EC32D94FC05}" type="presParOf" srcId="{29D11194-C926-4370-B301-A636668FBFB3}" destId="{AAD3F526-C3DD-4C38-98C5-D398E5176E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830DA-3523-4AA1-AB6C-1C89813BCAB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FA4DB0-390C-4760-B035-664CA7BD53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Data-driven visibility into employees, sales, and supply chain.</a:t>
          </a:r>
        </a:p>
      </dgm:t>
    </dgm:pt>
    <dgm:pt modelId="{258B8D5E-CA49-44A0-B066-C7D344098CB4}" type="parTrans" cxnId="{E82EEAAA-4238-4743-8140-CAB9C7A4C15D}">
      <dgm:prSet/>
      <dgm:spPr/>
      <dgm:t>
        <a:bodyPr/>
        <a:lstStyle/>
        <a:p>
          <a:endParaRPr lang="en-US"/>
        </a:p>
      </dgm:t>
    </dgm:pt>
    <dgm:pt modelId="{1EC83C53-460B-4715-A017-7AF90C974555}" type="sibTrans" cxnId="{E82EEAAA-4238-4743-8140-CAB9C7A4C1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DEFEDE-C6DD-4CC6-9CA3-C014BBB793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Merlot is the top-selling wine; Cabernet needs promotion.</a:t>
          </a:r>
        </a:p>
      </dgm:t>
    </dgm:pt>
    <dgm:pt modelId="{95EFDADD-92BB-4A6C-9105-D6B27534640D}" type="parTrans" cxnId="{B4E6F2BF-3BFE-478C-8894-4C441AA66579}">
      <dgm:prSet/>
      <dgm:spPr/>
      <dgm:t>
        <a:bodyPr/>
        <a:lstStyle/>
        <a:p>
          <a:endParaRPr lang="en-US"/>
        </a:p>
      </dgm:t>
    </dgm:pt>
    <dgm:pt modelId="{13BC1328-07F7-46EB-80B4-71152F4F4B13}" type="sibTrans" cxnId="{B4E6F2BF-3BFE-478C-8894-4C441AA665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13C858-3A9C-4204-9800-914266F30A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Suppliers are often 1–2 days late. May want to consider alternatives.</a:t>
          </a:r>
        </a:p>
      </dgm:t>
    </dgm:pt>
    <dgm:pt modelId="{AAA794B9-5C0D-475C-B9C7-F80591F15A1F}" type="parTrans" cxnId="{8B63BA56-EADF-411B-9001-8B50F92BBA13}">
      <dgm:prSet/>
      <dgm:spPr/>
      <dgm:t>
        <a:bodyPr/>
        <a:lstStyle/>
        <a:p>
          <a:endParaRPr lang="en-US"/>
        </a:p>
      </dgm:t>
    </dgm:pt>
    <dgm:pt modelId="{A6964D0A-D51A-47BE-93CA-F861316E292C}" type="sibTrans" cxnId="{8B63BA56-EADF-411B-9001-8B50F92BBA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6F3B33-EEB4-4433-9DD0-F8B12C555B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System ready for online tracking, ordering, and future expansion.</a:t>
          </a:r>
        </a:p>
      </dgm:t>
    </dgm:pt>
    <dgm:pt modelId="{19F8D4B2-F86E-499E-B585-36178DABFF23}" type="parTrans" cxnId="{5DA13325-C2E6-441D-A340-AC27B7C553F6}">
      <dgm:prSet/>
      <dgm:spPr/>
      <dgm:t>
        <a:bodyPr/>
        <a:lstStyle/>
        <a:p>
          <a:endParaRPr lang="en-US"/>
        </a:p>
      </dgm:t>
    </dgm:pt>
    <dgm:pt modelId="{12B8BD81-BBBB-4402-9AEC-D4DF13DEED36}" type="sibTrans" cxnId="{5DA13325-C2E6-441D-A340-AC27B7C553F6}">
      <dgm:prSet/>
      <dgm:spPr/>
      <dgm:t>
        <a:bodyPr/>
        <a:lstStyle/>
        <a:p>
          <a:endParaRPr lang="en-US"/>
        </a:p>
      </dgm:t>
    </dgm:pt>
    <dgm:pt modelId="{61B67706-487F-4713-AF94-44AAC76B196A}" type="pres">
      <dgm:prSet presAssocID="{825830DA-3523-4AA1-AB6C-1C89813BCAB7}" presName="root" presStyleCnt="0">
        <dgm:presLayoutVars>
          <dgm:dir/>
          <dgm:resizeHandles val="exact"/>
        </dgm:presLayoutVars>
      </dgm:prSet>
      <dgm:spPr/>
    </dgm:pt>
    <dgm:pt modelId="{53D2E3D2-6EFC-414A-BF6B-8E38ECC0809D}" type="pres">
      <dgm:prSet presAssocID="{825830DA-3523-4AA1-AB6C-1C89813BCAB7}" presName="container" presStyleCnt="0">
        <dgm:presLayoutVars>
          <dgm:dir/>
          <dgm:resizeHandles val="exact"/>
        </dgm:presLayoutVars>
      </dgm:prSet>
      <dgm:spPr/>
    </dgm:pt>
    <dgm:pt modelId="{4B8E2CE8-68BF-476F-B45A-2C39B8B387A8}" type="pres">
      <dgm:prSet presAssocID="{D8FA4DB0-390C-4760-B035-664CA7BD53A8}" presName="compNode" presStyleCnt="0"/>
      <dgm:spPr/>
    </dgm:pt>
    <dgm:pt modelId="{C32082AA-6F35-4B68-A511-A7DC1B14A581}" type="pres">
      <dgm:prSet presAssocID="{D8FA4DB0-390C-4760-B035-664CA7BD53A8}" presName="iconBgRect" presStyleLbl="bgShp" presStyleIdx="0" presStyleCnt="4"/>
      <dgm:spPr/>
    </dgm:pt>
    <dgm:pt modelId="{089C3BEF-D4AF-47A4-A0F3-7EA48B1BD278}" type="pres">
      <dgm:prSet presAssocID="{D8FA4DB0-390C-4760-B035-664CA7BD53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7831990-460B-4154-B8F5-4B3D367C6788}" type="pres">
      <dgm:prSet presAssocID="{D8FA4DB0-390C-4760-B035-664CA7BD53A8}" presName="spaceRect" presStyleCnt="0"/>
      <dgm:spPr/>
    </dgm:pt>
    <dgm:pt modelId="{CDBABBF3-F718-4800-AF76-51260D53AFE9}" type="pres">
      <dgm:prSet presAssocID="{D8FA4DB0-390C-4760-B035-664CA7BD53A8}" presName="textRect" presStyleLbl="revTx" presStyleIdx="0" presStyleCnt="4">
        <dgm:presLayoutVars>
          <dgm:chMax val="1"/>
          <dgm:chPref val="1"/>
        </dgm:presLayoutVars>
      </dgm:prSet>
      <dgm:spPr/>
    </dgm:pt>
    <dgm:pt modelId="{D18E9183-D527-4F6B-A6A4-6DCF0203A6FB}" type="pres">
      <dgm:prSet presAssocID="{1EC83C53-460B-4715-A017-7AF90C974555}" presName="sibTrans" presStyleLbl="sibTrans2D1" presStyleIdx="0" presStyleCnt="0"/>
      <dgm:spPr/>
    </dgm:pt>
    <dgm:pt modelId="{37304C8B-4C9C-4BBE-AF08-4C4192312F58}" type="pres">
      <dgm:prSet presAssocID="{D8DEFEDE-C6DD-4CC6-9CA3-C014BBB793DD}" presName="compNode" presStyleCnt="0"/>
      <dgm:spPr/>
    </dgm:pt>
    <dgm:pt modelId="{BBF58C8F-C973-467F-9391-745CD68CEBBD}" type="pres">
      <dgm:prSet presAssocID="{D8DEFEDE-C6DD-4CC6-9CA3-C014BBB793DD}" presName="iconBgRect" presStyleLbl="bgShp" presStyleIdx="1" presStyleCnt="4"/>
      <dgm:spPr/>
    </dgm:pt>
    <dgm:pt modelId="{7EF4B5B8-77BF-4108-BBD2-090D00822A30}" type="pres">
      <dgm:prSet presAssocID="{D8DEFEDE-C6DD-4CC6-9CA3-C014BBB793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mpagne"/>
        </a:ext>
      </dgm:extLst>
    </dgm:pt>
    <dgm:pt modelId="{275F8494-E363-4852-A599-F30C1FFD4940}" type="pres">
      <dgm:prSet presAssocID="{D8DEFEDE-C6DD-4CC6-9CA3-C014BBB793DD}" presName="spaceRect" presStyleCnt="0"/>
      <dgm:spPr/>
    </dgm:pt>
    <dgm:pt modelId="{2A42558F-792F-4E65-A504-C979141CEE03}" type="pres">
      <dgm:prSet presAssocID="{D8DEFEDE-C6DD-4CC6-9CA3-C014BBB793DD}" presName="textRect" presStyleLbl="revTx" presStyleIdx="1" presStyleCnt="4">
        <dgm:presLayoutVars>
          <dgm:chMax val="1"/>
          <dgm:chPref val="1"/>
        </dgm:presLayoutVars>
      </dgm:prSet>
      <dgm:spPr/>
    </dgm:pt>
    <dgm:pt modelId="{FB5EB861-CB50-4AEA-8466-CF922C924D86}" type="pres">
      <dgm:prSet presAssocID="{13BC1328-07F7-46EB-80B4-71152F4F4B13}" presName="sibTrans" presStyleLbl="sibTrans2D1" presStyleIdx="0" presStyleCnt="0"/>
      <dgm:spPr/>
    </dgm:pt>
    <dgm:pt modelId="{1B9B8CBC-A15E-4E95-A5A9-25A8A160D4AD}" type="pres">
      <dgm:prSet presAssocID="{FE13C858-3A9C-4204-9800-914266F30A80}" presName="compNode" presStyleCnt="0"/>
      <dgm:spPr/>
    </dgm:pt>
    <dgm:pt modelId="{C8B5E5E6-1BFC-4454-BEBD-0FF813FF10A6}" type="pres">
      <dgm:prSet presAssocID="{FE13C858-3A9C-4204-9800-914266F30A80}" presName="iconBgRect" presStyleLbl="bgShp" presStyleIdx="2" presStyleCnt="4"/>
      <dgm:spPr/>
    </dgm:pt>
    <dgm:pt modelId="{A8A031F8-AF2B-46A7-9FD7-6A3B190DA39F}" type="pres">
      <dgm:prSet presAssocID="{FE13C858-3A9C-4204-9800-914266F30A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E3EB4ADD-63F3-494C-A863-CD0811AA719E}" type="pres">
      <dgm:prSet presAssocID="{FE13C858-3A9C-4204-9800-914266F30A80}" presName="spaceRect" presStyleCnt="0"/>
      <dgm:spPr/>
    </dgm:pt>
    <dgm:pt modelId="{4529162F-26EF-46CD-8436-93E25419CD9E}" type="pres">
      <dgm:prSet presAssocID="{FE13C858-3A9C-4204-9800-914266F30A80}" presName="textRect" presStyleLbl="revTx" presStyleIdx="2" presStyleCnt="4">
        <dgm:presLayoutVars>
          <dgm:chMax val="1"/>
          <dgm:chPref val="1"/>
        </dgm:presLayoutVars>
      </dgm:prSet>
      <dgm:spPr/>
    </dgm:pt>
    <dgm:pt modelId="{B09BADFD-B71D-4023-987C-6885D8B62111}" type="pres">
      <dgm:prSet presAssocID="{A6964D0A-D51A-47BE-93CA-F861316E292C}" presName="sibTrans" presStyleLbl="sibTrans2D1" presStyleIdx="0" presStyleCnt="0"/>
      <dgm:spPr/>
    </dgm:pt>
    <dgm:pt modelId="{8509B80C-CA55-4BD5-ACC7-5B938814B67F}" type="pres">
      <dgm:prSet presAssocID="{DA6F3B33-EEB4-4433-9DD0-F8B12C555BD8}" presName="compNode" presStyleCnt="0"/>
      <dgm:spPr/>
    </dgm:pt>
    <dgm:pt modelId="{C098A79E-A943-48E8-99D3-CFBCF4F7ECF9}" type="pres">
      <dgm:prSet presAssocID="{DA6F3B33-EEB4-4433-9DD0-F8B12C555BD8}" presName="iconBgRect" presStyleLbl="bgShp" presStyleIdx="3" presStyleCnt="4"/>
      <dgm:spPr/>
    </dgm:pt>
    <dgm:pt modelId="{0262051E-61CE-43FC-B321-5F4ECD07829A}" type="pres">
      <dgm:prSet presAssocID="{DA6F3B33-EEB4-4433-9DD0-F8B12C555BD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5A38BEA7-2626-40B7-92CA-49CEE7D3269A}" type="pres">
      <dgm:prSet presAssocID="{DA6F3B33-EEB4-4433-9DD0-F8B12C555BD8}" presName="spaceRect" presStyleCnt="0"/>
      <dgm:spPr/>
    </dgm:pt>
    <dgm:pt modelId="{F0AABF23-1D6B-46AA-AD86-DD7610659FD4}" type="pres">
      <dgm:prSet presAssocID="{DA6F3B33-EEB4-4433-9DD0-F8B12C555BD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7274A06-77F0-4CAA-A993-526318A0DCDD}" type="presOf" srcId="{D8FA4DB0-390C-4760-B035-664CA7BD53A8}" destId="{CDBABBF3-F718-4800-AF76-51260D53AFE9}" srcOrd="0" destOrd="0" presId="urn:microsoft.com/office/officeart/2018/2/layout/IconCircleList"/>
    <dgm:cxn modelId="{877BC810-916B-4A58-A267-9E36B60E9594}" type="presOf" srcId="{A6964D0A-D51A-47BE-93CA-F861316E292C}" destId="{B09BADFD-B71D-4023-987C-6885D8B62111}" srcOrd="0" destOrd="0" presId="urn:microsoft.com/office/officeart/2018/2/layout/IconCircleList"/>
    <dgm:cxn modelId="{1EB68511-A4AA-4095-AA35-DC30C827B3A5}" type="presOf" srcId="{825830DA-3523-4AA1-AB6C-1C89813BCAB7}" destId="{61B67706-487F-4713-AF94-44AAC76B196A}" srcOrd="0" destOrd="0" presId="urn:microsoft.com/office/officeart/2018/2/layout/IconCircleList"/>
    <dgm:cxn modelId="{5DA13325-C2E6-441D-A340-AC27B7C553F6}" srcId="{825830DA-3523-4AA1-AB6C-1C89813BCAB7}" destId="{DA6F3B33-EEB4-4433-9DD0-F8B12C555BD8}" srcOrd="3" destOrd="0" parTransId="{19F8D4B2-F86E-499E-B585-36178DABFF23}" sibTransId="{12B8BD81-BBBB-4402-9AEC-D4DF13DEED36}"/>
    <dgm:cxn modelId="{5FC81334-F3CC-48DB-9331-6BB9A70DF3EF}" type="presOf" srcId="{1EC83C53-460B-4715-A017-7AF90C974555}" destId="{D18E9183-D527-4F6B-A6A4-6DCF0203A6FB}" srcOrd="0" destOrd="0" presId="urn:microsoft.com/office/officeart/2018/2/layout/IconCircleList"/>
    <dgm:cxn modelId="{8B63BA56-EADF-411B-9001-8B50F92BBA13}" srcId="{825830DA-3523-4AA1-AB6C-1C89813BCAB7}" destId="{FE13C858-3A9C-4204-9800-914266F30A80}" srcOrd="2" destOrd="0" parTransId="{AAA794B9-5C0D-475C-B9C7-F80591F15A1F}" sibTransId="{A6964D0A-D51A-47BE-93CA-F861316E292C}"/>
    <dgm:cxn modelId="{1C89F992-26D6-433D-BD47-27FB3F0DF729}" type="presOf" srcId="{13BC1328-07F7-46EB-80B4-71152F4F4B13}" destId="{FB5EB861-CB50-4AEA-8466-CF922C924D86}" srcOrd="0" destOrd="0" presId="urn:microsoft.com/office/officeart/2018/2/layout/IconCircleList"/>
    <dgm:cxn modelId="{E82EEAAA-4238-4743-8140-CAB9C7A4C15D}" srcId="{825830DA-3523-4AA1-AB6C-1C89813BCAB7}" destId="{D8FA4DB0-390C-4760-B035-664CA7BD53A8}" srcOrd="0" destOrd="0" parTransId="{258B8D5E-CA49-44A0-B066-C7D344098CB4}" sibTransId="{1EC83C53-460B-4715-A017-7AF90C974555}"/>
    <dgm:cxn modelId="{66C566AB-5A66-4A2E-995D-5A6EFC4DCD9D}" type="presOf" srcId="{FE13C858-3A9C-4204-9800-914266F30A80}" destId="{4529162F-26EF-46CD-8436-93E25419CD9E}" srcOrd="0" destOrd="0" presId="urn:microsoft.com/office/officeart/2018/2/layout/IconCircleList"/>
    <dgm:cxn modelId="{B4E6F2BF-3BFE-478C-8894-4C441AA66579}" srcId="{825830DA-3523-4AA1-AB6C-1C89813BCAB7}" destId="{D8DEFEDE-C6DD-4CC6-9CA3-C014BBB793DD}" srcOrd="1" destOrd="0" parTransId="{95EFDADD-92BB-4A6C-9105-D6B27534640D}" sibTransId="{13BC1328-07F7-46EB-80B4-71152F4F4B13}"/>
    <dgm:cxn modelId="{BA7BA8DB-48A8-4795-AA69-D9655B55DD95}" type="presOf" srcId="{DA6F3B33-EEB4-4433-9DD0-F8B12C555BD8}" destId="{F0AABF23-1D6B-46AA-AD86-DD7610659FD4}" srcOrd="0" destOrd="0" presId="urn:microsoft.com/office/officeart/2018/2/layout/IconCircleList"/>
    <dgm:cxn modelId="{E627EBF3-2481-4AE1-B3AD-2DA9836CEC07}" type="presOf" srcId="{D8DEFEDE-C6DD-4CC6-9CA3-C014BBB793DD}" destId="{2A42558F-792F-4E65-A504-C979141CEE03}" srcOrd="0" destOrd="0" presId="urn:microsoft.com/office/officeart/2018/2/layout/IconCircleList"/>
    <dgm:cxn modelId="{330C78CD-74A6-4C50-8B44-0CAF8A07BFF0}" type="presParOf" srcId="{61B67706-487F-4713-AF94-44AAC76B196A}" destId="{53D2E3D2-6EFC-414A-BF6B-8E38ECC0809D}" srcOrd="0" destOrd="0" presId="urn:microsoft.com/office/officeart/2018/2/layout/IconCircleList"/>
    <dgm:cxn modelId="{450F5603-8E9F-4749-913D-C266737C237E}" type="presParOf" srcId="{53D2E3D2-6EFC-414A-BF6B-8E38ECC0809D}" destId="{4B8E2CE8-68BF-476F-B45A-2C39B8B387A8}" srcOrd="0" destOrd="0" presId="urn:microsoft.com/office/officeart/2018/2/layout/IconCircleList"/>
    <dgm:cxn modelId="{19F03BC9-54F8-41A9-83BC-10A13E16237C}" type="presParOf" srcId="{4B8E2CE8-68BF-476F-B45A-2C39B8B387A8}" destId="{C32082AA-6F35-4B68-A511-A7DC1B14A581}" srcOrd="0" destOrd="0" presId="urn:microsoft.com/office/officeart/2018/2/layout/IconCircleList"/>
    <dgm:cxn modelId="{7E5C4E3A-8A55-47C5-8596-16FE6744FD70}" type="presParOf" srcId="{4B8E2CE8-68BF-476F-B45A-2C39B8B387A8}" destId="{089C3BEF-D4AF-47A4-A0F3-7EA48B1BD278}" srcOrd="1" destOrd="0" presId="urn:microsoft.com/office/officeart/2018/2/layout/IconCircleList"/>
    <dgm:cxn modelId="{896AB68F-1407-4979-980B-3F8D4A670632}" type="presParOf" srcId="{4B8E2CE8-68BF-476F-B45A-2C39B8B387A8}" destId="{D7831990-460B-4154-B8F5-4B3D367C6788}" srcOrd="2" destOrd="0" presId="urn:microsoft.com/office/officeart/2018/2/layout/IconCircleList"/>
    <dgm:cxn modelId="{8EAFC287-38A9-4C17-AEF1-80BA2F26D764}" type="presParOf" srcId="{4B8E2CE8-68BF-476F-B45A-2C39B8B387A8}" destId="{CDBABBF3-F718-4800-AF76-51260D53AFE9}" srcOrd="3" destOrd="0" presId="urn:microsoft.com/office/officeart/2018/2/layout/IconCircleList"/>
    <dgm:cxn modelId="{CDB3D448-1405-472B-AD7C-DF17701C0C42}" type="presParOf" srcId="{53D2E3D2-6EFC-414A-BF6B-8E38ECC0809D}" destId="{D18E9183-D527-4F6B-A6A4-6DCF0203A6FB}" srcOrd="1" destOrd="0" presId="urn:microsoft.com/office/officeart/2018/2/layout/IconCircleList"/>
    <dgm:cxn modelId="{873E0D23-9F0B-4DD1-AFF2-605ACF52FA16}" type="presParOf" srcId="{53D2E3D2-6EFC-414A-BF6B-8E38ECC0809D}" destId="{37304C8B-4C9C-4BBE-AF08-4C4192312F58}" srcOrd="2" destOrd="0" presId="urn:microsoft.com/office/officeart/2018/2/layout/IconCircleList"/>
    <dgm:cxn modelId="{35742467-DDCE-44B2-AC4B-8790EB132DAB}" type="presParOf" srcId="{37304C8B-4C9C-4BBE-AF08-4C4192312F58}" destId="{BBF58C8F-C973-467F-9391-745CD68CEBBD}" srcOrd="0" destOrd="0" presId="urn:microsoft.com/office/officeart/2018/2/layout/IconCircleList"/>
    <dgm:cxn modelId="{7FE5ACE9-4C21-4592-96C2-F46AC3A05DB3}" type="presParOf" srcId="{37304C8B-4C9C-4BBE-AF08-4C4192312F58}" destId="{7EF4B5B8-77BF-4108-BBD2-090D00822A30}" srcOrd="1" destOrd="0" presId="urn:microsoft.com/office/officeart/2018/2/layout/IconCircleList"/>
    <dgm:cxn modelId="{18D6C53C-0C1D-4246-82D5-1941A8071230}" type="presParOf" srcId="{37304C8B-4C9C-4BBE-AF08-4C4192312F58}" destId="{275F8494-E363-4852-A599-F30C1FFD4940}" srcOrd="2" destOrd="0" presId="urn:microsoft.com/office/officeart/2018/2/layout/IconCircleList"/>
    <dgm:cxn modelId="{8F7F4B21-3FAC-4F47-87EA-77AF0F42E10C}" type="presParOf" srcId="{37304C8B-4C9C-4BBE-AF08-4C4192312F58}" destId="{2A42558F-792F-4E65-A504-C979141CEE03}" srcOrd="3" destOrd="0" presId="urn:microsoft.com/office/officeart/2018/2/layout/IconCircleList"/>
    <dgm:cxn modelId="{CBA41F4E-3D0F-4952-90EF-278D4C63604D}" type="presParOf" srcId="{53D2E3D2-6EFC-414A-BF6B-8E38ECC0809D}" destId="{FB5EB861-CB50-4AEA-8466-CF922C924D86}" srcOrd="3" destOrd="0" presId="urn:microsoft.com/office/officeart/2018/2/layout/IconCircleList"/>
    <dgm:cxn modelId="{A9049C5B-8A76-4101-9698-93926D669738}" type="presParOf" srcId="{53D2E3D2-6EFC-414A-BF6B-8E38ECC0809D}" destId="{1B9B8CBC-A15E-4E95-A5A9-25A8A160D4AD}" srcOrd="4" destOrd="0" presId="urn:microsoft.com/office/officeart/2018/2/layout/IconCircleList"/>
    <dgm:cxn modelId="{CF3B173F-22A4-4421-AA55-6727FFC93FFC}" type="presParOf" srcId="{1B9B8CBC-A15E-4E95-A5A9-25A8A160D4AD}" destId="{C8B5E5E6-1BFC-4454-BEBD-0FF813FF10A6}" srcOrd="0" destOrd="0" presId="urn:microsoft.com/office/officeart/2018/2/layout/IconCircleList"/>
    <dgm:cxn modelId="{FE17B4F2-3262-4DBD-888A-102E56BC9E0A}" type="presParOf" srcId="{1B9B8CBC-A15E-4E95-A5A9-25A8A160D4AD}" destId="{A8A031F8-AF2B-46A7-9FD7-6A3B190DA39F}" srcOrd="1" destOrd="0" presId="urn:microsoft.com/office/officeart/2018/2/layout/IconCircleList"/>
    <dgm:cxn modelId="{8397FF1F-DC20-41D7-95F3-218CABCEA8CB}" type="presParOf" srcId="{1B9B8CBC-A15E-4E95-A5A9-25A8A160D4AD}" destId="{E3EB4ADD-63F3-494C-A863-CD0811AA719E}" srcOrd="2" destOrd="0" presId="urn:microsoft.com/office/officeart/2018/2/layout/IconCircleList"/>
    <dgm:cxn modelId="{C04C090C-95BC-45FA-9787-9C399AAFD7AB}" type="presParOf" srcId="{1B9B8CBC-A15E-4E95-A5A9-25A8A160D4AD}" destId="{4529162F-26EF-46CD-8436-93E25419CD9E}" srcOrd="3" destOrd="0" presId="urn:microsoft.com/office/officeart/2018/2/layout/IconCircleList"/>
    <dgm:cxn modelId="{752573E8-5F4E-42D3-967C-E85844DC62C9}" type="presParOf" srcId="{53D2E3D2-6EFC-414A-BF6B-8E38ECC0809D}" destId="{B09BADFD-B71D-4023-987C-6885D8B62111}" srcOrd="5" destOrd="0" presId="urn:microsoft.com/office/officeart/2018/2/layout/IconCircleList"/>
    <dgm:cxn modelId="{0E987806-EFFC-4627-AB24-3AA932D63F33}" type="presParOf" srcId="{53D2E3D2-6EFC-414A-BF6B-8E38ECC0809D}" destId="{8509B80C-CA55-4BD5-ACC7-5B938814B67F}" srcOrd="6" destOrd="0" presId="urn:microsoft.com/office/officeart/2018/2/layout/IconCircleList"/>
    <dgm:cxn modelId="{2AA1FE8F-EC15-4367-9DC8-6F818A1CFA27}" type="presParOf" srcId="{8509B80C-CA55-4BD5-ACC7-5B938814B67F}" destId="{C098A79E-A943-48E8-99D3-CFBCF4F7ECF9}" srcOrd="0" destOrd="0" presId="urn:microsoft.com/office/officeart/2018/2/layout/IconCircleList"/>
    <dgm:cxn modelId="{429C2541-43F9-4CB8-BEAE-BE81C23444BB}" type="presParOf" srcId="{8509B80C-CA55-4BD5-ACC7-5B938814B67F}" destId="{0262051E-61CE-43FC-B321-5F4ECD07829A}" srcOrd="1" destOrd="0" presId="urn:microsoft.com/office/officeart/2018/2/layout/IconCircleList"/>
    <dgm:cxn modelId="{5D8F0E6D-CD7C-42E0-86E5-EAA5D87E580F}" type="presParOf" srcId="{8509B80C-CA55-4BD5-ACC7-5B938814B67F}" destId="{5A38BEA7-2626-40B7-92CA-49CEE7D3269A}" srcOrd="2" destOrd="0" presId="urn:microsoft.com/office/officeart/2018/2/layout/IconCircleList"/>
    <dgm:cxn modelId="{5799F23F-07EC-4FDA-91B9-1F6B84CD8DBB}" type="presParOf" srcId="{8509B80C-CA55-4BD5-ACC7-5B938814B67F}" destId="{F0AABF23-1D6B-46AA-AD86-DD7610659FD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B2066-4122-466F-A759-7AA22CD23E18}">
      <dsp:nvSpPr>
        <dsp:cNvPr id="0" name=""/>
        <dsp:cNvSpPr/>
      </dsp:nvSpPr>
      <dsp:spPr>
        <a:xfrm>
          <a:off x="0" y="0"/>
          <a:ext cx="5355183" cy="1130198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Stan and Davis Bacchus inherited Bacchus Winery from their father, George.</a:t>
          </a:r>
        </a:p>
      </dsp:txBody>
      <dsp:txXfrm>
        <a:off x="33102" y="33102"/>
        <a:ext cx="4135612" cy="1063994"/>
      </dsp:txXfrm>
    </dsp:sp>
    <dsp:sp modelId="{344E0623-0F94-4D57-ADAA-27F2C8E9E8A8}">
      <dsp:nvSpPr>
        <dsp:cNvPr id="0" name=""/>
        <dsp:cNvSpPr/>
      </dsp:nvSpPr>
      <dsp:spPr>
        <a:xfrm>
          <a:off x="472516" y="1318564"/>
          <a:ext cx="5355183" cy="1130198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They aim to modernize business processes.</a:t>
          </a:r>
        </a:p>
      </dsp:txBody>
      <dsp:txXfrm>
        <a:off x="505618" y="1351666"/>
        <a:ext cx="4081834" cy="1063994"/>
      </dsp:txXfrm>
    </dsp:sp>
    <dsp:sp modelId="{C1A5BD5E-A4D6-4D32-A36A-77E03A55B158}">
      <dsp:nvSpPr>
        <dsp:cNvPr id="0" name=""/>
        <dsp:cNvSpPr/>
      </dsp:nvSpPr>
      <dsp:spPr>
        <a:xfrm>
          <a:off x="945032" y="2637129"/>
          <a:ext cx="5355183" cy="1130198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processes include supply tracking, wine distribution, sales performance, and employee time tracking.</a:t>
          </a:r>
        </a:p>
      </dsp:txBody>
      <dsp:txXfrm>
        <a:off x="978134" y="2670231"/>
        <a:ext cx="4081834" cy="1063994"/>
      </dsp:txXfrm>
    </dsp:sp>
    <dsp:sp modelId="{6792F7FD-A3D8-4637-9E3B-19A4D2649E84}">
      <dsp:nvSpPr>
        <dsp:cNvPr id="0" name=""/>
        <dsp:cNvSpPr/>
      </dsp:nvSpPr>
      <dsp:spPr>
        <a:xfrm>
          <a:off x="4620554" y="857067"/>
          <a:ext cx="734628" cy="7346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4785845" y="857067"/>
        <a:ext cx="404046" cy="552808"/>
      </dsp:txXfrm>
    </dsp:sp>
    <dsp:sp modelId="{FD46CBDF-DD21-47FB-9595-1539547423A3}">
      <dsp:nvSpPr>
        <dsp:cNvPr id="0" name=""/>
        <dsp:cNvSpPr/>
      </dsp:nvSpPr>
      <dsp:spPr>
        <a:xfrm>
          <a:off x="5093070" y="2168097"/>
          <a:ext cx="734628" cy="7346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258361" y="2168097"/>
        <a:ext cx="404046" cy="552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87EEB-7B93-41F4-A610-7F35F041C221}">
      <dsp:nvSpPr>
        <dsp:cNvPr id="0" name=""/>
        <dsp:cNvSpPr/>
      </dsp:nvSpPr>
      <dsp:spPr>
        <a:xfrm>
          <a:off x="482808" y="-8943"/>
          <a:ext cx="1485410" cy="943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5B040-BC0A-4E32-9CC6-69A417CE03BB}">
      <dsp:nvSpPr>
        <dsp:cNvPr id="0" name=""/>
        <dsp:cNvSpPr/>
      </dsp:nvSpPr>
      <dsp:spPr>
        <a:xfrm>
          <a:off x="647853" y="147850"/>
          <a:ext cx="1485410" cy="943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Supplier Delivery Report – Tracks delivery delays and quantities.</a:t>
          </a:r>
        </a:p>
      </dsp:txBody>
      <dsp:txXfrm>
        <a:off x="675479" y="175476"/>
        <a:ext cx="1430158" cy="887983"/>
      </dsp:txXfrm>
    </dsp:sp>
    <dsp:sp modelId="{D9534433-137E-4A84-9CB7-A2E8FF06E8E9}">
      <dsp:nvSpPr>
        <dsp:cNvPr id="0" name=""/>
        <dsp:cNvSpPr/>
      </dsp:nvSpPr>
      <dsp:spPr>
        <a:xfrm>
          <a:off x="3572599" y="-8952"/>
          <a:ext cx="1485410" cy="943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67556-930D-49A3-9328-61769EABFD60}">
      <dsp:nvSpPr>
        <dsp:cNvPr id="0" name=""/>
        <dsp:cNvSpPr/>
      </dsp:nvSpPr>
      <dsp:spPr>
        <a:xfrm>
          <a:off x="3737645" y="147840"/>
          <a:ext cx="1485410" cy="943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Wine Sales Report – Summarizes wine product performance.</a:t>
          </a:r>
        </a:p>
      </dsp:txBody>
      <dsp:txXfrm>
        <a:off x="3765271" y="175466"/>
        <a:ext cx="1430158" cy="887983"/>
      </dsp:txXfrm>
    </dsp:sp>
    <dsp:sp modelId="{842A74B6-4E88-49C3-BD8A-A4B1866658E6}">
      <dsp:nvSpPr>
        <dsp:cNvPr id="0" name=""/>
        <dsp:cNvSpPr/>
      </dsp:nvSpPr>
      <dsp:spPr>
        <a:xfrm>
          <a:off x="6526133" y="-8952"/>
          <a:ext cx="1485410" cy="943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F1FD0-2D21-4495-B4BD-F00C73E0CDFB}">
      <dsp:nvSpPr>
        <dsp:cNvPr id="0" name=""/>
        <dsp:cNvSpPr/>
      </dsp:nvSpPr>
      <dsp:spPr>
        <a:xfrm>
          <a:off x="6691179" y="147840"/>
          <a:ext cx="1485410" cy="943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Employee Hours Report – Summarizes hours worked per employee.</a:t>
          </a:r>
        </a:p>
      </dsp:txBody>
      <dsp:txXfrm>
        <a:off x="6718805" y="175466"/>
        <a:ext cx="1430158" cy="887983"/>
      </dsp:txXfrm>
    </dsp:sp>
    <dsp:sp modelId="{D0D3371F-0CEA-45A4-A451-2DF21CB441F5}">
      <dsp:nvSpPr>
        <dsp:cNvPr id="0" name=""/>
        <dsp:cNvSpPr/>
      </dsp:nvSpPr>
      <dsp:spPr>
        <a:xfrm>
          <a:off x="9309856" y="-1368"/>
          <a:ext cx="1485410" cy="943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B81B5-6E9D-4A51-BF59-BF61173781A4}">
      <dsp:nvSpPr>
        <dsp:cNvPr id="0" name=""/>
        <dsp:cNvSpPr/>
      </dsp:nvSpPr>
      <dsp:spPr>
        <a:xfrm>
          <a:off x="9474901" y="155424"/>
          <a:ext cx="1485410" cy="943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Distributor Wine Purchases – Identifies which distributor buys what wine and how often.</a:t>
          </a:r>
        </a:p>
      </dsp:txBody>
      <dsp:txXfrm>
        <a:off x="9502527" y="183050"/>
        <a:ext cx="1430158" cy="8879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082AA-6F35-4B68-A511-A7DC1B14A581}">
      <dsp:nvSpPr>
        <dsp:cNvPr id="0" name=""/>
        <dsp:cNvSpPr/>
      </dsp:nvSpPr>
      <dsp:spPr>
        <a:xfrm>
          <a:off x="23569" y="92806"/>
          <a:ext cx="1470634" cy="147063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C3BEF-D4AF-47A4-A0F3-7EA48B1BD278}">
      <dsp:nvSpPr>
        <dsp:cNvPr id="0" name=""/>
        <dsp:cNvSpPr/>
      </dsp:nvSpPr>
      <dsp:spPr>
        <a:xfrm>
          <a:off x="332402" y="401640"/>
          <a:ext cx="852967" cy="8529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ABBF3-F718-4800-AF76-51260D53AFE9}">
      <dsp:nvSpPr>
        <dsp:cNvPr id="0" name=""/>
        <dsp:cNvSpPr/>
      </dsp:nvSpPr>
      <dsp:spPr>
        <a:xfrm>
          <a:off x="1809339" y="92806"/>
          <a:ext cx="3466494" cy="147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Data-driven visibility into employees, sales, and supply chain.</a:t>
          </a:r>
        </a:p>
      </dsp:txBody>
      <dsp:txXfrm>
        <a:off x="1809339" y="92806"/>
        <a:ext cx="3466494" cy="1470634"/>
      </dsp:txXfrm>
    </dsp:sp>
    <dsp:sp modelId="{BBF58C8F-C973-467F-9391-745CD68CEBBD}">
      <dsp:nvSpPr>
        <dsp:cNvPr id="0" name=""/>
        <dsp:cNvSpPr/>
      </dsp:nvSpPr>
      <dsp:spPr>
        <a:xfrm>
          <a:off x="5879845" y="92806"/>
          <a:ext cx="1470634" cy="147063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4B5B8-77BF-4108-BBD2-090D00822A30}">
      <dsp:nvSpPr>
        <dsp:cNvPr id="0" name=""/>
        <dsp:cNvSpPr/>
      </dsp:nvSpPr>
      <dsp:spPr>
        <a:xfrm>
          <a:off x="6188678" y="401640"/>
          <a:ext cx="852967" cy="8529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2558F-792F-4E65-A504-C979141CEE03}">
      <dsp:nvSpPr>
        <dsp:cNvPr id="0" name=""/>
        <dsp:cNvSpPr/>
      </dsp:nvSpPr>
      <dsp:spPr>
        <a:xfrm>
          <a:off x="7665615" y="92806"/>
          <a:ext cx="3466494" cy="147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Merlot is the top-selling wine; Cabernet needs promotion.</a:t>
          </a:r>
        </a:p>
      </dsp:txBody>
      <dsp:txXfrm>
        <a:off x="7665615" y="92806"/>
        <a:ext cx="3466494" cy="1470634"/>
      </dsp:txXfrm>
    </dsp:sp>
    <dsp:sp modelId="{C8B5E5E6-1BFC-4454-BEBD-0FF813FF10A6}">
      <dsp:nvSpPr>
        <dsp:cNvPr id="0" name=""/>
        <dsp:cNvSpPr/>
      </dsp:nvSpPr>
      <dsp:spPr>
        <a:xfrm>
          <a:off x="23569" y="2203886"/>
          <a:ext cx="1470634" cy="147063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031F8-AF2B-46A7-9FD7-6A3B190DA39F}">
      <dsp:nvSpPr>
        <dsp:cNvPr id="0" name=""/>
        <dsp:cNvSpPr/>
      </dsp:nvSpPr>
      <dsp:spPr>
        <a:xfrm>
          <a:off x="332402" y="2512720"/>
          <a:ext cx="852967" cy="8529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9162F-26EF-46CD-8436-93E25419CD9E}">
      <dsp:nvSpPr>
        <dsp:cNvPr id="0" name=""/>
        <dsp:cNvSpPr/>
      </dsp:nvSpPr>
      <dsp:spPr>
        <a:xfrm>
          <a:off x="1809339" y="2203886"/>
          <a:ext cx="3466494" cy="147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Suppliers are often 1–2 days late. May want to consider alternatives.</a:t>
          </a:r>
        </a:p>
      </dsp:txBody>
      <dsp:txXfrm>
        <a:off x="1809339" y="2203886"/>
        <a:ext cx="3466494" cy="1470634"/>
      </dsp:txXfrm>
    </dsp:sp>
    <dsp:sp modelId="{C098A79E-A943-48E8-99D3-CFBCF4F7ECF9}">
      <dsp:nvSpPr>
        <dsp:cNvPr id="0" name=""/>
        <dsp:cNvSpPr/>
      </dsp:nvSpPr>
      <dsp:spPr>
        <a:xfrm>
          <a:off x="5879845" y="2203886"/>
          <a:ext cx="1470634" cy="147063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2051E-61CE-43FC-B321-5F4ECD07829A}">
      <dsp:nvSpPr>
        <dsp:cNvPr id="0" name=""/>
        <dsp:cNvSpPr/>
      </dsp:nvSpPr>
      <dsp:spPr>
        <a:xfrm>
          <a:off x="6188678" y="2512720"/>
          <a:ext cx="852967" cy="8529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ABF23-1D6B-46AA-AD86-DD7610659FD4}">
      <dsp:nvSpPr>
        <dsp:cNvPr id="0" name=""/>
        <dsp:cNvSpPr/>
      </dsp:nvSpPr>
      <dsp:spPr>
        <a:xfrm>
          <a:off x="7665615" y="2203886"/>
          <a:ext cx="3466494" cy="147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System ready for online tracking, ordering, and future expansion.</a:t>
          </a:r>
        </a:p>
      </dsp:txBody>
      <dsp:txXfrm>
        <a:off x="7665615" y="2203886"/>
        <a:ext cx="3466494" cy="1470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3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8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3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1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1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1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0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9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67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3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30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-nd/3.0/" TargetMode="External"/><Relationship Id="rId5" Type="http://schemas.openxmlformats.org/officeDocument/2006/relationships/hyperlink" Target="https://www.flickr.com/photos/mal-gallery/51201487797" TargetMode="Externa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Wine barrels">
            <a:extLst>
              <a:ext uri="{FF2B5EF4-FFF2-40B4-BE49-F238E27FC236}">
                <a16:creationId xmlns:a16="http://schemas.microsoft.com/office/drawing/2014/main" id="{AAD84EB2-D509-4B25-24BB-0447F44B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99" b="453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22A05-C332-D698-84BA-04BC8FCBF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5731580"/>
            <a:ext cx="8196431" cy="96012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4400" dirty="0"/>
              <a:t>Bacchus Winery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09A1A-EAD6-129F-F652-5A5B8F9C2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4503" y="5731580"/>
            <a:ext cx="3392781" cy="960120"/>
          </a:xfrm>
        </p:spPr>
        <p:txBody>
          <a:bodyPr anchor="ctr">
            <a:normAutofit/>
          </a:bodyPr>
          <a:lstStyle/>
          <a:p>
            <a:pPr algn="r"/>
            <a:r>
              <a:rPr lang="en-US" sz="1900"/>
              <a:t>CSD 310 Assignment 11.2 Milestone #4</a:t>
            </a:r>
          </a:p>
        </p:txBody>
      </p:sp>
    </p:spTree>
    <p:extLst>
      <p:ext uri="{BB962C8B-B14F-4D97-AF65-F5344CB8AC3E}">
        <p14:creationId xmlns:p14="http://schemas.microsoft.com/office/powerpoint/2010/main" val="1997982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D30FDD-1853-04D7-546A-5882810BE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A578D-EA49-6A7F-799B-C65CC4982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Assumptions that were made in the design creation.</a:t>
            </a:r>
          </a:p>
        </p:txBody>
      </p:sp>
      <p:pic>
        <p:nvPicPr>
          <p:cNvPr id="4" name="Picture 3" descr="Wine barrels">
            <a:extLst>
              <a:ext uri="{FF2B5EF4-FFF2-40B4-BE49-F238E27FC236}">
                <a16:creationId xmlns:a16="http://schemas.microsoft.com/office/drawing/2014/main" id="{F25334D4-0A8B-38B5-0E2C-EFBFB019E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70" r="30057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8CE6A-8ED2-5818-BB98-C1A22AC7F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1536" y="2578608"/>
            <a:ext cx="6236208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All employees are salaried/hourly and track hours via logs</a:t>
            </a:r>
          </a:p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Each Supplier delivers multiple items (bottles, labels, etc.)</a:t>
            </a:r>
          </a:p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Distributors place orders that include one or more wine products.</a:t>
            </a:r>
          </a:p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Inventory quantities and product sales are updated per order.</a:t>
            </a:r>
          </a:p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Deliveries are recorded with both expected and actual dates.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109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FDBE-6E6A-6BF5-625A-84A363E6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Business Impact &amp; Next Steps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949856-8A7A-03C4-43F1-A25972069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072321"/>
              </p:ext>
            </p:extLst>
          </p:nvPr>
        </p:nvGraphicFramePr>
        <p:xfrm>
          <a:off x="521208" y="2578608"/>
          <a:ext cx="1115568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861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Grapes on a tree">
            <a:extLst>
              <a:ext uri="{FF2B5EF4-FFF2-40B4-BE49-F238E27FC236}">
                <a16:creationId xmlns:a16="http://schemas.microsoft.com/office/drawing/2014/main" id="{6DDF8364-F070-4AE0-0034-BB128168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62" r="-1" b="12347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791CD9-30B6-E65A-614C-0589E533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Bacchus Winery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8E54A-B4F4-50A1-E601-2BD24F4D9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4482450"/>
            <a:ext cx="5040785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Thank You from the Delta Team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3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Wine barrels">
            <a:extLst>
              <a:ext uri="{FF2B5EF4-FFF2-40B4-BE49-F238E27FC236}">
                <a16:creationId xmlns:a16="http://schemas.microsoft.com/office/drawing/2014/main" id="{88A660AA-3566-0CC6-35C5-3072B50E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88" r="-1" b="452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A9516-C7ED-580B-C5ED-D1ECC915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620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Meet the Delta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40896-D1E6-B786-F928-A3F71F74E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2366" y="4108182"/>
            <a:ext cx="5040785" cy="18287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Paul Fralix</a:t>
            </a:r>
          </a:p>
          <a:p>
            <a:pPr>
              <a:lnSpc>
                <a:spcPct val="100000"/>
              </a:lnSpc>
            </a:pPr>
            <a:r>
              <a:rPr lang="en-US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Sylvester Brandon</a:t>
            </a:r>
          </a:p>
          <a:p>
            <a:pPr>
              <a:lnSpc>
                <a:spcPct val="100000"/>
              </a:lnSpc>
            </a:pPr>
            <a:r>
              <a:rPr lang="en-US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Reed Bunnell</a:t>
            </a:r>
          </a:p>
          <a:p>
            <a:pPr>
              <a:lnSpc>
                <a:spcPct val="100000"/>
              </a:lnSpc>
            </a:pPr>
            <a:r>
              <a:rPr lang="en-US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Tyler Freese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89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19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36A7F-AD0D-B893-B1F4-F48902C0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Case Study Overview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ine barrels">
            <a:extLst>
              <a:ext uri="{FF2B5EF4-FFF2-40B4-BE49-F238E27FC236}">
                <a16:creationId xmlns:a16="http://schemas.microsoft.com/office/drawing/2014/main" id="{5EC02052-FC7D-1923-022E-4995C1635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 r="31847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60267B-ADB2-D88A-205D-AB72200AD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449783"/>
              </p:ext>
            </p:extLst>
          </p:nvPr>
        </p:nvGraphicFramePr>
        <p:xfrm>
          <a:off x="521208" y="2578608"/>
          <a:ext cx="6300216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10556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D85D0-EEC6-5A4C-F2E4-53736D94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chemeClr val="accent4">
                    <a:lumMod val="75000"/>
                  </a:schemeClr>
                </a:solidFill>
              </a:rPr>
              <a:t>Bacchus Winery Finalized ERD Diagram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CFF05E-34E5-5467-AF0C-DC59F4757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2750" y="406881"/>
            <a:ext cx="6946034" cy="5848763"/>
          </a:xfrm>
        </p:spPr>
      </p:pic>
      <p:pic>
        <p:nvPicPr>
          <p:cNvPr id="10" name="Picture 9" descr="Barrels in distillery">
            <a:extLst>
              <a:ext uri="{FF2B5EF4-FFF2-40B4-BE49-F238E27FC236}">
                <a16:creationId xmlns:a16="http://schemas.microsoft.com/office/drawing/2014/main" id="{3D685D53-2D8F-679E-3537-E1B423F78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6" y="3428997"/>
            <a:ext cx="3969287" cy="26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14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70" y="582729"/>
            <a:ext cx="6281928" cy="11008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Reports Generated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A506D-840A-4211-390B-5AD7287D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10" y="2624784"/>
            <a:ext cx="2192411" cy="4041313"/>
          </a:xfrm>
          <a:prstGeom prst="rect">
            <a:avLst/>
          </a:prstGeom>
        </p:spPr>
      </p:pic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B307360-1CC8-8C09-B2A7-270C0402D1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023002"/>
              </p:ext>
            </p:extLst>
          </p:nvPr>
        </p:nvGraphicFramePr>
        <p:xfrm>
          <a:off x="173736" y="1486914"/>
          <a:ext cx="11497056" cy="1100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82C9298-EFE9-38A9-7108-62FCA8874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611" y="2624784"/>
            <a:ext cx="2486920" cy="4037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62A6B8-FAEA-BED4-E4C1-588B8D85C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1300" y="2624784"/>
            <a:ext cx="2850089" cy="4090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5F652-533B-6B67-7A0D-39C4DE45CF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4199" y="2612676"/>
            <a:ext cx="1817933" cy="40961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ACC4F-ECFF-E962-16A6-3664417F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827353"/>
            <a:ext cx="3465681" cy="2286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accent4">
                    <a:lumMod val="75000"/>
                  </a:schemeClr>
                </a:solidFill>
              </a:rPr>
              <a:t>Supplier Delivery Report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-up of a delivery report&#10;&#10;AI-generated content may be incorrect.">
            <a:extLst>
              <a:ext uri="{FF2B5EF4-FFF2-40B4-BE49-F238E27FC236}">
                <a16:creationId xmlns:a16="http://schemas.microsoft.com/office/drawing/2014/main" id="{9CE91BB1-65D6-242D-EA80-F58AC1C9C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909" r="1" b="1"/>
          <a:stretch>
            <a:fillRect/>
          </a:stretch>
        </p:blipFill>
        <p:spPr>
          <a:xfrm>
            <a:off x="4201784" y="3202701"/>
            <a:ext cx="7828816" cy="240487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6116BB-0601-3D5A-8014-3D93F665C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6211" y="870558"/>
            <a:ext cx="5824728" cy="203096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Question: Are all suppliers delivering on time? Is there a large gap between expected delivery and actual delivery?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This report uses the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ExpectedArrivalDate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and the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ActualArrivalDate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to calculate delays.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The report also shows the status and quantity of each delivery.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 descr="Pile of used corks">
            <a:extLst>
              <a:ext uri="{FF2B5EF4-FFF2-40B4-BE49-F238E27FC236}">
                <a16:creationId xmlns:a16="http://schemas.microsoft.com/office/drawing/2014/main" id="{814A0D66-E9E5-5625-0549-EA522128F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7869" y="3291932"/>
            <a:ext cx="1516579" cy="1011843"/>
          </a:xfrm>
          <a:prstGeom prst="rect">
            <a:avLst/>
          </a:prstGeom>
        </p:spPr>
      </p:pic>
      <p:pic>
        <p:nvPicPr>
          <p:cNvPr id="8" name="Picture 7" descr="Barrels of wine in racks">
            <a:extLst>
              <a:ext uri="{FF2B5EF4-FFF2-40B4-BE49-F238E27FC236}">
                <a16:creationId xmlns:a16="http://schemas.microsoft.com/office/drawing/2014/main" id="{A60FC409-5539-B5AC-3BB4-F1BE211A1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91" y="3291932"/>
            <a:ext cx="1651447" cy="1056540"/>
          </a:xfrm>
          <a:prstGeom prst="rect">
            <a:avLst/>
          </a:prstGeom>
        </p:spPr>
      </p:pic>
      <p:pic>
        <p:nvPicPr>
          <p:cNvPr id="12" name="Picture 11" descr="Man working in wine shop">
            <a:extLst>
              <a:ext uri="{FF2B5EF4-FFF2-40B4-BE49-F238E27FC236}">
                <a16:creationId xmlns:a16="http://schemas.microsoft.com/office/drawing/2014/main" id="{CA2E5FDF-755F-3C17-92EC-5B7C10106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4" y="4526627"/>
            <a:ext cx="2516553" cy="16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25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39C2F19-8FC2-4576-A76C-22817805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EE95-8B02-76B0-5F72-B13B96526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680" y="978408"/>
            <a:ext cx="6181344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Wine Sales Report</a:t>
            </a:r>
          </a:p>
        </p:txBody>
      </p:sp>
      <p:pic>
        <p:nvPicPr>
          <p:cNvPr id="5" name="Picture Placeholder 4" descr="A screenshot of a report&#10;&#10;AI-generated content may be incorrect.">
            <a:extLst>
              <a:ext uri="{FF2B5EF4-FFF2-40B4-BE49-F238E27FC236}">
                <a16:creationId xmlns:a16="http://schemas.microsoft.com/office/drawing/2014/main" id="{34BB2167-6E70-744D-2918-49DE39AA56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" r="1793"/>
          <a:stretch>
            <a:fillRect/>
          </a:stretch>
        </p:blipFill>
        <p:spPr>
          <a:xfrm>
            <a:off x="1184744" y="508090"/>
            <a:ext cx="2784389" cy="28879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CA7A481-09B7-459B-9BA1-EA1BEB4F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0" y="508090"/>
            <a:ext cx="619048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rrels in distillery">
            <a:extLst>
              <a:ext uri="{FF2B5EF4-FFF2-40B4-BE49-F238E27FC236}">
                <a16:creationId xmlns:a16="http://schemas.microsoft.com/office/drawing/2014/main" id="{DDAF19FC-DEA9-0E35-DDB5-95C11D948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0" y="3646141"/>
            <a:ext cx="4044738" cy="2699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904BA-4A3B-FD3A-FCE8-FA6F95A9A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40680" y="2578608"/>
            <a:ext cx="6181344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Question: Regarding wine distribution, are all wines selling as they thought? Is one wine not selling?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This report calculates the sales of each wine and advises if a wine does not have any sales.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Observation: All wines have recorded sales.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Merlot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is the best seller. While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Chablis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Chardonnay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are low, possible targets for improved marketing or promotion.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4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6B6F0-FA6E-1CF1-987A-669AB5FD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Employee Hours Report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84C7F-68DB-5C15-FF7D-C30DA079B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2578608"/>
            <a:ext cx="5020056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Question: Employee time. During the last four quarters, how many hours did each employee work?</a:t>
            </a:r>
          </a:p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This report calculates the total hours worked for each employee over the last four (4) quarters.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u="sng" dirty="0">
                <a:solidFill>
                  <a:schemeClr val="accent4">
                    <a:lumMod val="75000"/>
                  </a:schemeClr>
                </a:solidFill>
              </a:rPr>
              <a:t>Observations</a:t>
            </a:r>
            <a:r>
              <a:rPr lang="en-US" sz="1500" u="sng" dirty="0">
                <a:solidFill>
                  <a:schemeClr val="accent4">
                    <a:lumMod val="75000"/>
                  </a:schemeClr>
                </a:solidFill>
              </a:rPr>
              <a:t>: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Operations and Distribution staff (George, Maria) logged the most hours.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Marketing staff like Bob logged fewer, possibly due to seasonal work or missing logs.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It can help Stan and Davis assess whether resource allocation is aligned with needs.</a:t>
            </a:r>
          </a:p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032CB3-8A2E-5BDC-5DA5-B23882BCF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92" r="1" b="1"/>
          <a:stretch>
            <a:fillRect/>
          </a:stretch>
        </p:blipFill>
        <p:spPr>
          <a:xfrm>
            <a:off x="6560598" y="508090"/>
            <a:ext cx="5122753" cy="2783750"/>
          </a:xfrm>
          <a:prstGeom prst="rect">
            <a:avLst/>
          </a:prstGeom>
        </p:spPr>
      </p:pic>
      <p:pic>
        <p:nvPicPr>
          <p:cNvPr id="18" name="Picture 17" descr="Barrels in distillery">
            <a:extLst>
              <a:ext uri="{FF2B5EF4-FFF2-40B4-BE49-F238E27FC236}">
                <a16:creationId xmlns:a16="http://schemas.microsoft.com/office/drawing/2014/main" id="{CB979F72-6216-78AE-8670-C3145D414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r="1" b="8344"/>
          <a:stretch>
            <a:fillRect/>
          </a:stretch>
        </p:blipFill>
        <p:spPr>
          <a:xfrm>
            <a:off x="6560598" y="3566160"/>
            <a:ext cx="5122753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21978-CB81-D5FE-4E78-532814EDE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Distributor Wine Purchases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DB930-631A-5202-23B0-D51AD5FC5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65976" y="978408"/>
            <a:ext cx="4946904" cy="245059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Question: Which distributor carries which wine?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This report shows which wine each distributor purchased, including the quantity, and the date purchased.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 descr="A table with a number of wine purchases&#10;&#10;AI-generated content may be incorrect.">
            <a:extLst>
              <a:ext uri="{FF2B5EF4-FFF2-40B4-BE49-F238E27FC236}">
                <a16:creationId xmlns:a16="http://schemas.microsoft.com/office/drawing/2014/main" id="{DA2EAABA-7EBA-9F04-49FC-911BEAF8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996" y="3961290"/>
            <a:ext cx="5038931" cy="2384713"/>
          </a:xfrm>
          <a:prstGeom prst="rect">
            <a:avLst/>
          </a:prstGeom>
        </p:spPr>
      </p:pic>
      <p:pic>
        <p:nvPicPr>
          <p:cNvPr id="5" name="Picture 4" descr="A wine cellar with bottles of wine&#10;&#10;AI-generated content may be incorrect.">
            <a:extLst>
              <a:ext uri="{FF2B5EF4-FFF2-40B4-BE49-F238E27FC236}">
                <a16:creationId xmlns:a16="http://schemas.microsoft.com/office/drawing/2014/main" id="{DD3C765E-6A28-C2D8-82C9-52CCE41B2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53294" y="3614738"/>
            <a:ext cx="4107166" cy="2731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D6F60C-9341-61E8-2E91-72A07B2D3969}"/>
              </a:ext>
            </a:extLst>
          </p:cNvPr>
          <p:cNvSpPr txBox="1"/>
          <p:nvPr/>
        </p:nvSpPr>
        <p:spPr>
          <a:xfrm>
            <a:off x="8291514" y="6145949"/>
            <a:ext cx="246894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mal-gallery/5120148779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3009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485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Bierstadt</vt:lpstr>
      <vt:lpstr>GestaltVTI</vt:lpstr>
      <vt:lpstr>Bacchus Winery Case Study</vt:lpstr>
      <vt:lpstr>Meet the Delta Team</vt:lpstr>
      <vt:lpstr>Case Study Overview</vt:lpstr>
      <vt:lpstr>Bacchus Winery Finalized ERD Diagram</vt:lpstr>
      <vt:lpstr>Reports Generated</vt:lpstr>
      <vt:lpstr>Supplier Delivery Report</vt:lpstr>
      <vt:lpstr>Wine Sales Report</vt:lpstr>
      <vt:lpstr>Employee Hours Report</vt:lpstr>
      <vt:lpstr>Distributor Wine Purchases</vt:lpstr>
      <vt:lpstr>Assumptions that were made in the design creation.</vt:lpstr>
      <vt:lpstr>Business Impact &amp; Next Steps</vt:lpstr>
      <vt:lpstr>Bacchus Winery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Fralix</dc:creator>
  <cp:lastModifiedBy>Paul Fralix</cp:lastModifiedBy>
  <cp:revision>12</cp:revision>
  <dcterms:created xsi:type="dcterms:W3CDTF">2025-07-21T01:54:31Z</dcterms:created>
  <dcterms:modified xsi:type="dcterms:W3CDTF">2025-07-25T00:07:00Z</dcterms:modified>
</cp:coreProperties>
</file>